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3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24"/>
  </p:notesMasterIdLst>
  <p:sldIdLst>
    <p:sldId id="274" r:id="rId2"/>
    <p:sldId id="286" r:id="rId3"/>
    <p:sldId id="256" r:id="rId4"/>
    <p:sldId id="294" r:id="rId5"/>
    <p:sldId id="257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9" r:id="rId20"/>
    <p:sldId id="310" r:id="rId21"/>
    <p:sldId id="311" r:id="rId22"/>
    <p:sldId id="312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6433" autoAdjust="0"/>
  </p:normalViewPr>
  <p:slideViewPr>
    <p:cSldViewPr>
      <p:cViewPr varScale="1">
        <p:scale>
          <a:sx n="116" d="100"/>
          <a:sy n="116" d="100"/>
        </p:scale>
        <p:origin x="15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МО С ПОКАЗАТЕЛЯМИ</a:t>
            </a:r>
            <a:r>
              <a:rPr lang="ru-RU" b="1" baseline="0" dirty="0" smtClean="0"/>
              <a:t> </a:t>
            </a:r>
            <a:r>
              <a:rPr lang="ru-RU" b="1" dirty="0" smtClean="0"/>
              <a:t>ВЫШЕ</a:t>
            </a:r>
            <a:r>
              <a:rPr lang="ru-RU" b="1" baseline="0" dirty="0" smtClean="0"/>
              <a:t> ОБЛАСТНОГО</a:t>
            </a:r>
            <a:endParaRPr lang="ru-RU" b="1" dirty="0"/>
          </a:p>
        </c:rich>
      </c:tx>
      <c:layout/>
      <c:overlay val="0"/>
      <c:spPr>
        <a:noFill/>
        <a:ln>
          <a:solidFill>
            <a:srgbClr val="00B05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ПАЧЕЛМСКАЯ УБ</c:v>
                </c:pt>
                <c:pt idx="1">
                  <c:v>СОСНОВОБОРСКАЯ УБ</c:v>
                </c:pt>
                <c:pt idx="2">
                  <c:v>БАШМАКОВСКАЯ РБ</c:v>
                </c:pt>
                <c:pt idx="3">
                  <c:v>КОЛЫШЛЕЙСКАЯ УБ</c:v>
                </c:pt>
                <c:pt idx="4">
                  <c:v>МОКШАНСКАЯ РБ</c:v>
                </c:pt>
                <c:pt idx="5">
                  <c:v>ШЕМЫШЕЙСКАЯ УБ</c:v>
                </c:pt>
                <c:pt idx="6">
                  <c:v>ТАМАЛИНСКАЯ УБ</c:v>
                </c:pt>
                <c:pt idx="7">
                  <c:v>ПЕНЗЕНСКАЯ РБ </c:v>
                </c:pt>
                <c:pt idx="8">
                  <c:v>ГОРОДСКАЯ ПОЛИКЛИНИКА</c:v>
                </c:pt>
                <c:pt idx="9">
                  <c:v>БЕЛИНСКАЯ РБ</c:v>
                </c:pt>
                <c:pt idx="10">
                  <c:v>ЛОПАТИНСКАЯ УБ</c:v>
                </c:pt>
                <c:pt idx="11">
                  <c:v>НАРОВЧАТСКАЯ УБ</c:v>
                </c:pt>
                <c:pt idx="12">
                  <c:v>КАМЕШКИРСКАЯ УБ</c:v>
                </c:pt>
                <c:pt idx="13">
                  <c:v>ГОРОДИЩЕНСКАЯ РБ</c:v>
                </c:pt>
                <c:pt idx="14">
                  <c:v>КУЗНЕЦКАЯ МРБ</c:v>
                </c:pt>
                <c:pt idx="15">
                  <c:v>СЕРДОБСКАЯ МРБ</c:v>
                </c:pt>
                <c:pt idx="16">
                  <c:v>ФГБОУ ВПО ПГУ</c:v>
                </c:pt>
              </c:strCache>
            </c:strRef>
          </c:cat>
          <c:val>
            <c:numRef>
              <c:f>Лист1!$B$2:$B$18</c:f>
              <c:numCache>
                <c:formatCode>0.0</c:formatCode>
                <c:ptCount val="17"/>
                <c:pt idx="0">
                  <c:v>38.203642384105962</c:v>
                </c:pt>
                <c:pt idx="1">
                  <c:v>37.537313432835823</c:v>
                </c:pt>
                <c:pt idx="2">
                  <c:v>37.174549376059154</c:v>
                </c:pt>
                <c:pt idx="3">
                  <c:v>36.112545172947854</c:v>
                </c:pt>
                <c:pt idx="4">
                  <c:v>33.695275499595702</c:v>
                </c:pt>
                <c:pt idx="5">
                  <c:v>33.446647780925403</c:v>
                </c:pt>
                <c:pt idx="6">
                  <c:v>32.916324856439708</c:v>
                </c:pt>
                <c:pt idx="7">
                  <c:v>31.813646480927162</c:v>
                </c:pt>
                <c:pt idx="8">
                  <c:v>31.219942432495245</c:v>
                </c:pt>
                <c:pt idx="9">
                  <c:v>31.097780443911216</c:v>
                </c:pt>
                <c:pt idx="10">
                  <c:v>30.955381900680617</c:v>
                </c:pt>
                <c:pt idx="11">
                  <c:v>30.858725761772853</c:v>
                </c:pt>
                <c:pt idx="12">
                  <c:v>30.447761194029848</c:v>
                </c:pt>
                <c:pt idx="13">
                  <c:v>29.832439678284185</c:v>
                </c:pt>
                <c:pt idx="14">
                  <c:v>29.65222213419948</c:v>
                </c:pt>
                <c:pt idx="15">
                  <c:v>28.953359786638909</c:v>
                </c:pt>
                <c:pt idx="16">
                  <c:v>28.511145766443448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220200"/>
        <c:axId val="375220592"/>
      </c:barChart>
      <c:catAx>
        <c:axId val="375220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220592"/>
        <c:crosses val="autoZero"/>
        <c:auto val="1"/>
        <c:lblAlgn val="ctr"/>
        <c:lblOffset val="100"/>
        <c:noMultiLvlLbl val="0"/>
      </c:catAx>
      <c:valAx>
        <c:axId val="3752205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75220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КОЛЫШЛЕЙСКАЯ РБ</c:v>
                </c:pt>
                <c:pt idx="1">
                  <c:v>НАРОВЧАТСКАЯ УБ</c:v>
                </c:pt>
                <c:pt idx="2">
                  <c:v>ПАЧЕЛМСКАЯ УБ</c:v>
                </c:pt>
                <c:pt idx="3">
                  <c:v>ЛУНИНСКАЯ УБ</c:v>
                </c:pt>
                <c:pt idx="4">
                  <c:v>ИССИНСКАЯ УБ</c:v>
                </c:pt>
                <c:pt idx="5">
                  <c:v>МАЛОСЕРДОБИНСКАЯ УБ</c:v>
                </c:pt>
                <c:pt idx="6">
                  <c:v>ГОРОДСКАЯ ПОЛИКЛИНИКА</c:v>
                </c:pt>
                <c:pt idx="7">
                  <c:v>ЗЕМЕТЧИНСКАЯ РБ</c:v>
                </c:pt>
                <c:pt idx="8">
                  <c:v>СОСНОВОБОРСКАЯ УБ</c:v>
                </c:pt>
                <c:pt idx="9">
                  <c:v>БЕЛИНСКАЯ РБ</c:v>
                </c:pt>
                <c:pt idx="10">
                  <c:v>БАШМАКОВСКАЯ РБ</c:v>
                </c:pt>
                <c:pt idx="11">
                  <c:v>МОКШАНСКАЯ РБ</c:v>
                </c:pt>
                <c:pt idx="12">
                  <c:v>СПАССКАЯ УБ</c:v>
                </c:pt>
              </c:strCache>
            </c:strRef>
          </c:cat>
          <c:val>
            <c:numRef>
              <c:f>Лист1!$B$2:$B$14</c:f>
              <c:numCache>
                <c:formatCode>0.0</c:formatCode>
                <c:ptCount val="13"/>
                <c:pt idx="0">
                  <c:v>83.98856325947105</c:v>
                </c:pt>
                <c:pt idx="1">
                  <c:v>67.055655296229801</c:v>
                </c:pt>
                <c:pt idx="2">
                  <c:v>59.263271939328277</c:v>
                </c:pt>
                <c:pt idx="3">
                  <c:v>50.804162724692524</c:v>
                </c:pt>
                <c:pt idx="4">
                  <c:v>48.761609907120743</c:v>
                </c:pt>
                <c:pt idx="5">
                  <c:v>46.979865771812079</c:v>
                </c:pt>
                <c:pt idx="6">
                  <c:v>46.193784836222036</c:v>
                </c:pt>
                <c:pt idx="7">
                  <c:v>46.10951008645533</c:v>
                </c:pt>
                <c:pt idx="8">
                  <c:v>44.333996023856855</c:v>
                </c:pt>
                <c:pt idx="9">
                  <c:v>38.541666666666671</c:v>
                </c:pt>
                <c:pt idx="10">
                  <c:v>37.297969332780774</c:v>
                </c:pt>
                <c:pt idx="11">
                  <c:v>36.578676722660269</c:v>
                </c:pt>
                <c:pt idx="12">
                  <c:v>35.815602836879435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562400"/>
        <c:axId val="374562792"/>
      </c:barChart>
      <c:catAx>
        <c:axId val="374562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4562792"/>
        <c:crosses val="autoZero"/>
        <c:auto val="1"/>
        <c:lblAlgn val="ctr"/>
        <c:lblOffset val="100"/>
        <c:noMultiLvlLbl val="0"/>
      </c:catAx>
      <c:valAx>
        <c:axId val="37456279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374562400"/>
        <c:crosses val="autoZero"/>
        <c:crossBetween val="between"/>
      </c:valAx>
    </c:plotArea>
    <c:plotVisOnly val="1"/>
    <c:dispBlanksAs val="gap"/>
    <c:showDLblsOverMax val="0"/>
  </c:chart>
  <c:spPr>
    <a:ln w="57150">
      <a:solidFill>
        <a:srgbClr val="00B050"/>
      </a:solidFill>
    </a:ln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НИКОЛЬСКАЯ РБ</c:v>
                </c:pt>
                <c:pt idx="1">
                  <c:v>ВАДИНСКАЯ УБ</c:v>
                </c:pt>
                <c:pt idx="2">
                  <c:v>ТАМАЛИНСКАЯ УБ</c:v>
                </c:pt>
                <c:pt idx="3">
                  <c:v>БЕКОВСКАЯ УБ</c:v>
                </c:pt>
                <c:pt idx="4">
                  <c:v>ШЕМЫШЕЙСКАЯ УБ</c:v>
                </c:pt>
                <c:pt idx="5">
                  <c:v>КУЗНЕЦКАЯ МРБ</c:v>
                </c:pt>
                <c:pt idx="6">
                  <c:v>ФГБОУ ВПО ПГУ</c:v>
                </c:pt>
                <c:pt idx="7">
                  <c:v>ОАО "РЖД"</c:v>
                </c:pt>
                <c:pt idx="8">
                  <c:v>БЕССОНОВСКАЯ РБ</c:v>
                </c:pt>
                <c:pt idx="9">
                  <c:v>ГОРОДИЩЕНСКАЯ РБ 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19.856801909307876</c:v>
                </c:pt>
                <c:pt idx="1">
                  <c:v>19.444444444444446</c:v>
                </c:pt>
                <c:pt idx="2">
                  <c:v>19.003115264797508</c:v>
                </c:pt>
                <c:pt idx="3">
                  <c:v>14.240837696335079</c:v>
                </c:pt>
                <c:pt idx="4">
                  <c:v>14.003387916431395</c:v>
                </c:pt>
                <c:pt idx="5">
                  <c:v>12.058063941579839</c:v>
                </c:pt>
                <c:pt idx="6">
                  <c:v>2.1879021879021878</c:v>
                </c:pt>
                <c:pt idx="7">
                  <c:v>1.2456747404844291</c:v>
                </c:pt>
                <c:pt idx="8">
                  <c:v>0.67540723083035359</c:v>
                </c:pt>
                <c:pt idx="9">
                  <c:v>0.5841383958660975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557320"/>
        <c:axId val="375219416"/>
      </c:barChart>
      <c:catAx>
        <c:axId val="30455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219416"/>
        <c:crosses val="autoZero"/>
        <c:auto val="1"/>
        <c:lblAlgn val="ctr"/>
        <c:lblOffset val="100"/>
        <c:noMultiLvlLbl val="0"/>
      </c:catAx>
      <c:valAx>
        <c:axId val="375219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557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57150">
      <a:solidFill>
        <a:srgbClr val="FF0000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ИССИНСКАЯ УБ</c:v>
                </c:pt>
                <c:pt idx="1">
                  <c:v>ЗЕМЕТЧИНСКАЯ РБ</c:v>
                </c:pt>
                <c:pt idx="2">
                  <c:v>СОСНОВОБОРСКАЯ УБ</c:v>
                </c:pt>
                <c:pt idx="3">
                  <c:v>ПЕНЗЕНСКАЯ РБ</c:v>
                </c:pt>
                <c:pt idx="4">
                  <c:v>МОКШАНСКАЯ РБ</c:v>
                </c:pt>
                <c:pt idx="5">
                  <c:v>ТАМАЛИНСКАЯ УБ</c:v>
                </c:pt>
                <c:pt idx="6">
                  <c:v>МАЛОСЕРДОБИНСКАЯ УБ</c:v>
                </c:pt>
                <c:pt idx="7">
                  <c:v>ЛОПАТИНСКАЯ УБ</c:v>
                </c:pt>
                <c:pt idx="8">
                  <c:v>НИКОЛЬСКАЯ РБ</c:v>
                </c:pt>
                <c:pt idx="9">
                  <c:v>КУЗНЕЦКАЯ МРБ</c:v>
                </c:pt>
                <c:pt idx="10">
                  <c:v>НЕВЕРКИНСКАЯ УБ</c:v>
                </c:pt>
                <c:pt idx="11">
                  <c:v>БАШМАКОВСКАЯ РБ</c:v>
                </c:pt>
                <c:pt idx="12">
                  <c:v>НАРОВЧАТСКАЯ УБ</c:v>
                </c:pt>
              </c:strCache>
            </c:strRef>
          </c:cat>
          <c:val>
            <c:numRef>
              <c:f>Лист1!$B$2:$B$14</c:f>
              <c:numCache>
                <c:formatCode>0.0</c:formatCode>
                <c:ptCount val="13"/>
                <c:pt idx="0">
                  <c:v>28.018575851393191</c:v>
                </c:pt>
                <c:pt idx="1">
                  <c:v>26.628242074927954</c:v>
                </c:pt>
                <c:pt idx="2">
                  <c:v>25.646123260437374</c:v>
                </c:pt>
                <c:pt idx="3">
                  <c:v>24.318455971049456</c:v>
                </c:pt>
                <c:pt idx="4">
                  <c:v>23.962975659924581</c:v>
                </c:pt>
                <c:pt idx="5">
                  <c:v>20.996884735202492</c:v>
                </c:pt>
                <c:pt idx="6">
                  <c:v>20.134228187919462</c:v>
                </c:pt>
                <c:pt idx="7">
                  <c:v>20.11400651465798</c:v>
                </c:pt>
                <c:pt idx="8">
                  <c:v>19.045346062052506</c:v>
                </c:pt>
                <c:pt idx="9">
                  <c:v>18.096001424882001</c:v>
                </c:pt>
                <c:pt idx="10">
                  <c:v>17.901234567901234</c:v>
                </c:pt>
                <c:pt idx="11">
                  <c:v>17.861583091587235</c:v>
                </c:pt>
                <c:pt idx="12">
                  <c:v>17.504488330341115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6656072"/>
        <c:axId val="376660776"/>
      </c:barChart>
      <c:catAx>
        <c:axId val="37665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660776"/>
        <c:crosses val="autoZero"/>
        <c:auto val="1"/>
        <c:lblAlgn val="ctr"/>
        <c:lblOffset val="100"/>
        <c:noMultiLvlLbl val="0"/>
      </c:catAx>
      <c:valAx>
        <c:axId val="37666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76656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57150">
      <a:solidFill>
        <a:srgbClr val="FFC000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ГОРОДСКАЯ ПОЛИКЛИНИКА</c:v>
                </c:pt>
                <c:pt idx="1">
                  <c:v>ПАЧЕЛМСКАЯ УБ</c:v>
                </c:pt>
                <c:pt idx="2">
                  <c:v>КОЛЫШЛЕЙСКАЯ РБ</c:v>
                </c:pt>
                <c:pt idx="3">
                  <c:v>ФГБУЗ МСЧ №59 ФМБА России</c:v>
                </c:pt>
                <c:pt idx="4">
                  <c:v>ЛУНИНСКАЯ УБ</c:v>
                </c:pt>
                <c:pt idx="5">
                  <c:v>КАМЕНСКАЯ МРБ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43.303810032831947</c:v>
                </c:pt>
                <c:pt idx="1">
                  <c:v>42.578548212351031</c:v>
                </c:pt>
                <c:pt idx="2">
                  <c:v>41.208005718370266</c:v>
                </c:pt>
                <c:pt idx="3">
                  <c:v>36.19501854795972</c:v>
                </c:pt>
                <c:pt idx="4">
                  <c:v>34.247871333964049</c:v>
                </c:pt>
                <c:pt idx="5">
                  <c:v>33.389051399916426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659992"/>
        <c:axId val="376661560"/>
      </c:barChart>
      <c:catAx>
        <c:axId val="376659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6661560"/>
        <c:crosses val="autoZero"/>
        <c:auto val="1"/>
        <c:lblAlgn val="ctr"/>
        <c:lblOffset val="100"/>
        <c:noMultiLvlLbl val="0"/>
      </c:catAx>
      <c:valAx>
        <c:axId val="376661560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376659992"/>
        <c:crosses val="autoZero"/>
        <c:crossBetween val="between"/>
      </c:valAx>
    </c:plotArea>
    <c:plotVisOnly val="1"/>
    <c:dispBlanksAs val="gap"/>
    <c:showDLblsOverMax val="0"/>
  </c:chart>
  <c:spPr>
    <a:ln w="57150">
      <a:solidFill>
        <a:srgbClr val="FF0000"/>
      </a:solidFill>
    </a:ln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КАМЕШКИРСКАЯ УБ</c:v>
                </c:pt>
                <c:pt idx="1">
                  <c:v>БЕКОВСКАЯ УБ</c:v>
                </c:pt>
                <c:pt idx="2">
                  <c:v>СЕРДОБСКАЯ МРБ</c:v>
                </c:pt>
                <c:pt idx="3">
                  <c:v>ШЕМЫШЕЙСКАЯ УБ</c:v>
                </c:pt>
                <c:pt idx="4">
                  <c:v>БЕЛИНСКАЯ РБ</c:v>
                </c:pt>
                <c:pt idx="5">
                  <c:v>ВАДИСНКАЯ УБ</c:v>
                </c:pt>
                <c:pt idx="6">
                  <c:v>НИЖНЕЛОМОВСКАЯ МРБ</c:v>
                </c:pt>
                <c:pt idx="7">
                  <c:v>СПАССКАЯ УБ</c:v>
                </c:pt>
                <c:pt idx="8">
                  <c:v>БЕССОНОВСКАЯ РБ</c:v>
                </c:pt>
                <c:pt idx="9">
                  <c:v>ФГБОУ ВПО ПГУ</c:v>
                </c:pt>
                <c:pt idx="10">
                  <c:v>ОАО "РЖД"</c:v>
                </c:pt>
                <c:pt idx="11">
                  <c:v>ГОРОДИЩЕНСКАЯ РБ 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15.86452762923351</c:v>
                </c:pt>
                <c:pt idx="1">
                  <c:v>14.554973821989527</c:v>
                </c:pt>
                <c:pt idx="2">
                  <c:v>12.87351157043361</c:v>
                </c:pt>
                <c:pt idx="3">
                  <c:v>11.518915866741954</c:v>
                </c:pt>
                <c:pt idx="4">
                  <c:v>11.226851851851851</c:v>
                </c:pt>
                <c:pt idx="5">
                  <c:v>8.3333333333333321</c:v>
                </c:pt>
                <c:pt idx="6">
                  <c:v>7.3398215733982157</c:v>
                </c:pt>
                <c:pt idx="7">
                  <c:v>4.7872340425531918</c:v>
                </c:pt>
                <c:pt idx="8">
                  <c:v>4.2908224076281289</c:v>
                </c:pt>
                <c:pt idx="9">
                  <c:v>2.6383526383526386</c:v>
                </c:pt>
                <c:pt idx="10">
                  <c:v>1.591695501730104</c:v>
                </c:pt>
                <c:pt idx="11">
                  <c:v>0.49427095034823632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6657248"/>
        <c:axId val="376659600"/>
      </c:barChart>
      <c:catAx>
        <c:axId val="37665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659600"/>
        <c:crosses val="autoZero"/>
        <c:auto val="1"/>
        <c:lblAlgn val="ctr"/>
        <c:lblOffset val="100"/>
        <c:noMultiLvlLbl val="0"/>
      </c:catAx>
      <c:valAx>
        <c:axId val="376659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7665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57150">
      <a:solidFill>
        <a:srgbClr val="FF0000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КАМЕНСКАЯ МРБ</c:v>
                </c:pt>
                <c:pt idx="1">
                  <c:v>ИССИНСКАЯ УБ</c:v>
                </c:pt>
                <c:pt idx="2">
                  <c:v>КОЛЫШЛЕЙСКАЯ РБ</c:v>
                </c:pt>
                <c:pt idx="3">
                  <c:v>ПАЧЕЛМСКАЯ УБ</c:v>
                </c:pt>
                <c:pt idx="4">
                  <c:v>ЗЕМЕТЧИНСКАЯ РБ</c:v>
                </c:pt>
                <c:pt idx="5">
                  <c:v>ФГБУЗ МСЧ №59 ФМБА России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41.70497283744254</c:v>
                </c:pt>
                <c:pt idx="1">
                  <c:v>41.021671826625386</c:v>
                </c:pt>
                <c:pt idx="2">
                  <c:v>36.275911365260896</c:v>
                </c:pt>
                <c:pt idx="3">
                  <c:v>35.102925243770315</c:v>
                </c:pt>
                <c:pt idx="4">
                  <c:v>28.299711815561963</c:v>
                </c:pt>
                <c:pt idx="5">
                  <c:v>27.609962904080554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661952"/>
        <c:axId val="376655680"/>
      </c:barChart>
      <c:catAx>
        <c:axId val="376661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6655680"/>
        <c:crosses val="autoZero"/>
        <c:auto val="1"/>
        <c:lblAlgn val="ctr"/>
        <c:lblOffset val="100"/>
        <c:noMultiLvlLbl val="0"/>
      </c:catAx>
      <c:valAx>
        <c:axId val="376655680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376661952"/>
        <c:crosses val="autoZero"/>
        <c:crossBetween val="between"/>
      </c:valAx>
    </c:plotArea>
    <c:plotVisOnly val="1"/>
    <c:dispBlanksAs val="gap"/>
    <c:showDLblsOverMax val="0"/>
  </c:chart>
  <c:spPr>
    <a:ln w="57150">
      <a:solidFill>
        <a:srgbClr val="FF0000"/>
      </a:solidFill>
    </a:ln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КУЗНЕЦКАЯ МРБ</c:v>
                </c:pt>
                <c:pt idx="1">
                  <c:v>НИКОЛЬСКАЯ РБ</c:v>
                </c:pt>
                <c:pt idx="2">
                  <c:v>КАМЕШКИРСКАЯ УБ</c:v>
                </c:pt>
                <c:pt idx="3">
                  <c:v>БЕЛИНСКАЯ РБ</c:v>
                </c:pt>
                <c:pt idx="4">
                  <c:v>ФГБОУ ВПО ПГУ</c:v>
                </c:pt>
                <c:pt idx="5">
                  <c:v>НАРОВЧАТСКАЯ УБ</c:v>
                </c:pt>
                <c:pt idx="6">
                  <c:v>МОКШАНСКАЯ РБ</c:v>
                </c:pt>
                <c:pt idx="7">
                  <c:v>ОАО "РЖД"</c:v>
                </c:pt>
                <c:pt idx="8">
                  <c:v>ГОРОДИЩЕНСКАЯ РБ </c:v>
                </c:pt>
                <c:pt idx="9">
                  <c:v>БЕССОНОВСКАЯ РБ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5.4412681449817439</c:v>
                </c:pt>
                <c:pt idx="1">
                  <c:v>4.9164677804295938</c:v>
                </c:pt>
                <c:pt idx="2">
                  <c:v>4.5454545454545459</c:v>
                </c:pt>
                <c:pt idx="3">
                  <c:v>2.199074074074074</c:v>
                </c:pt>
                <c:pt idx="4">
                  <c:v>2.1879021879021878</c:v>
                </c:pt>
                <c:pt idx="5">
                  <c:v>1.4362657091561939</c:v>
                </c:pt>
                <c:pt idx="6">
                  <c:v>0.65135413095646211</c:v>
                </c:pt>
                <c:pt idx="7">
                  <c:v>0.41522491349480972</c:v>
                </c:pt>
                <c:pt idx="8">
                  <c:v>0.29206919793304875</c:v>
                </c:pt>
                <c:pt idx="9">
                  <c:v>0.11918951132300357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6659208"/>
        <c:axId val="376661168"/>
      </c:barChart>
      <c:catAx>
        <c:axId val="376659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661168"/>
        <c:crosses val="autoZero"/>
        <c:auto val="1"/>
        <c:lblAlgn val="ctr"/>
        <c:lblOffset val="100"/>
        <c:noMultiLvlLbl val="0"/>
      </c:catAx>
      <c:valAx>
        <c:axId val="376661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76659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57150">
      <a:solidFill>
        <a:srgbClr val="FF0000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НИЖНЕЛОМОВСКАЯ МРБ</c:v>
                </c:pt>
                <c:pt idx="1">
                  <c:v>НЕВЕРКИНСКАЯ УБ</c:v>
                </c:pt>
                <c:pt idx="2">
                  <c:v>ГОРОДСКАЯ ПОЛИКЛИНИКА</c:v>
                </c:pt>
                <c:pt idx="3">
                  <c:v>БАШМАКОВСКАЯ РБ</c:v>
                </c:pt>
                <c:pt idx="4">
                  <c:v>ЛУНИНСКАЯ УБ</c:v>
                </c:pt>
                <c:pt idx="5">
                  <c:v>БЕКОВСКАЯ УБ</c:v>
                </c:pt>
                <c:pt idx="6">
                  <c:v>ПЕНЗЕНСКАЯ РБ</c:v>
                </c:pt>
                <c:pt idx="7">
                  <c:v>СЕРДОБСКАЯ МРБ</c:v>
                </c:pt>
                <c:pt idx="8">
                  <c:v>ЛОПАТИНСКАЯ УБ</c:v>
                </c:pt>
                <c:pt idx="9">
                  <c:v>ТАМАЛИНСКАЯ УБ</c:v>
                </c:pt>
                <c:pt idx="10">
                  <c:v>СОСНОВОБОРСКАЯ УБ</c:v>
                </c:pt>
                <c:pt idx="11">
                  <c:v>ВАДИСКАЯ УБ</c:v>
                </c:pt>
                <c:pt idx="12">
                  <c:v>МАЛОСЕРДОБИНСКАЯ УБ</c:v>
                </c:pt>
                <c:pt idx="13">
                  <c:v>СПАССКАЯ УБ</c:v>
                </c:pt>
                <c:pt idx="14">
                  <c:v>ШЕМЫШЕЙСКАЯ УБ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25.101378751013787</c:v>
                </c:pt>
                <c:pt idx="1">
                  <c:v>24.074074074074073</c:v>
                </c:pt>
                <c:pt idx="2">
                  <c:v>23.591280445903642</c:v>
                </c:pt>
                <c:pt idx="3">
                  <c:v>17.778698715292169</c:v>
                </c:pt>
                <c:pt idx="4">
                  <c:v>17.407757805108798</c:v>
                </c:pt>
                <c:pt idx="5">
                  <c:v>16.439790575916231</c:v>
                </c:pt>
                <c:pt idx="6">
                  <c:v>16.381182147165259</c:v>
                </c:pt>
                <c:pt idx="7">
                  <c:v>16.018872163558751</c:v>
                </c:pt>
                <c:pt idx="8">
                  <c:v>11.563517915309445</c:v>
                </c:pt>
                <c:pt idx="9">
                  <c:v>10.654205607476635</c:v>
                </c:pt>
                <c:pt idx="10">
                  <c:v>9.7912524850894638</c:v>
                </c:pt>
                <c:pt idx="11">
                  <c:v>9.0909090909090917</c:v>
                </c:pt>
                <c:pt idx="12">
                  <c:v>8.9485458612975393</c:v>
                </c:pt>
                <c:pt idx="13">
                  <c:v>8.8652482269503547</c:v>
                </c:pt>
                <c:pt idx="14">
                  <c:v>7.9051383399209492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662736"/>
        <c:axId val="376658032"/>
      </c:barChart>
      <c:catAx>
        <c:axId val="376662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6658032"/>
        <c:crosses val="autoZero"/>
        <c:auto val="1"/>
        <c:lblAlgn val="ctr"/>
        <c:lblOffset val="100"/>
        <c:noMultiLvlLbl val="0"/>
      </c:catAx>
      <c:valAx>
        <c:axId val="37665803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376662736"/>
        <c:crosses val="autoZero"/>
        <c:crossBetween val="between"/>
      </c:valAx>
    </c:plotArea>
    <c:plotVisOnly val="1"/>
    <c:dispBlanksAs val="gap"/>
    <c:showDLblsOverMax val="0"/>
  </c:chart>
  <c:spPr>
    <a:ln w="57150">
      <a:solidFill>
        <a:srgbClr val="00B050"/>
      </a:solidFill>
    </a:ln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ПФО</c:v>
                </c:pt>
                <c:pt idx="2">
                  <c:v>Пензенская область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3126.3</c:v>
                </c:pt>
                <c:pt idx="1">
                  <c:v>3548.8</c:v>
                </c:pt>
                <c:pt idx="2">
                  <c:v>2219.8000000000002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799024"/>
        <c:axId val="410795104"/>
      </c:barChart>
      <c:catAx>
        <c:axId val="410799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410795104"/>
        <c:crosses val="autoZero"/>
        <c:auto val="1"/>
        <c:lblAlgn val="ctr"/>
        <c:lblOffset val="100"/>
        <c:noMultiLvlLbl val="0"/>
      </c:catAx>
      <c:valAx>
        <c:axId val="4107951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10799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rgbClr val="0070C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НАРОВЧАТСКАЯ УБ</c:v>
                </c:pt>
                <c:pt idx="1">
                  <c:v>МАЛОСЕРДОБИНСКАЯ УБ</c:v>
                </c:pt>
                <c:pt idx="2">
                  <c:v>БАШМАКОВСКАЯ РБ</c:v>
                </c:pt>
                <c:pt idx="3">
                  <c:v>МОКШАНСКАЯ РБ</c:v>
                </c:pt>
                <c:pt idx="4">
                  <c:v>НИКОЛЬСКАЯ РБ</c:v>
                </c:pt>
                <c:pt idx="5">
                  <c:v>СЕРДОБСКАЯ МРБ</c:v>
                </c:pt>
                <c:pt idx="6">
                  <c:v>ЗЕМЕТЧИНСКАЯ РБ</c:v>
                </c:pt>
                <c:pt idx="7">
                  <c:v> СПАССКАЯ УБ</c:v>
                </c:pt>
                <c:pt idx="8">
                  <c:v>ТАМАЛИНСКАЯ УБ</c:v>
                </c:pt>
                <c:pt idx="9">
                  <c:v>БЕЛИНСКАЯ РБ</c:v>
                </c:pt>
                <c:pt idx="10">
                  <c:v>ВАДИНСКАЯ УБ</c:v>
                </c:pt>
                <c:pt idx="11">
                  <c:v>БЕССОНОВСКАЯ РБ</c:v>
                </c:pt>
                <c:pt idx="12">
                  <c:v>КАМЕШКИРСКАЯ УБ</c:v>
                </c:pt>
                <c:pt idx="13">
                  <c:v>ПАЧЕЛМСКАЯ УБ</c:v>
                </c:pt>
                <c:pt idx="14">
                  <c:v>ЛУНИНСКАЯ УБ</c:v>
                </c:pt>
                <c:pt idx="15">
                  <c:v>ГОРОДИЩЕНСКАЯ РБ</c:v>
                </c:pt>
                <c:pt idx="16">
                  <c:v>КОЛЫШЛЕЙСКАЯ РБ</c:v>
                </c:pt>
              </c:strCache>
            </c:strRef>
          </c:cat>
          <c:val>
            <c:numRef>
              <c:f>Лист1!$B$2:$B$18</c:f>
              <c:numCache>
                <c:formatCode>0.0</c:formatCode>
                <c:ptCount val="17"/>
                <c:pt idx="0">
                  <c:v>11490.125673249551</c:v>
                </c:pt>
                <c:pt idx="1">
                  <c:v>9843.4004474272933</c:v>
                </c:pt>
                <c:pt idx="2">
                  <c:v>9158.7235806050558</c:v>
                </c:pt>
                <c:pt idx="3">
                  <c:v>9118.9578333904701</c:v>
                </c:pt>
                <c:pt idx="4">
                  <c:v>8639.6181384248212</c:v>
                </c:pt>
                <c:pt idx="5">
                  <c:v>7638.7328690181985</c:v>
                </c:pt>
                <c:pt idx="6">
                  <c:v>7031.7002881844383</c:v>
                </c:pt>
                <c:pt idx="7">
                  <c:v>6560.2836879432625</c:v>
                </c:pt>
                <c:pt idx="8">
                  <c:v>6355.1401869158881</c:v>
                </c:pt>
                <c:pt idx="9">
                  <c:v>5632.7160493827159</c:v>
                </c:pt>
                <c:pt idx="10">
                  <c:v>5555.5555555555557</c:v>
                </c:pt>
                <c:pt idx="11">
                  <c:v>5204.6086611044893</c:v>
                </c:pt>
                <c:pt idx="12">
                  <c:v>3386.8092691622105</c:v>
                </c:pt>
                <c:pt idx="13">
                  <c:v>3358.6132177681475</c:v>
                </c:pt>
                <c:pt idx="14">
                  <c:v>3311.2582781456954</c:v>
                </c:pt>
                <c:pt idx="15">
                  <c:v>2471.3547517411816</c:v>
                </c:pt>
                <c:pt idx="16">
                  <c:v>2394.5675482487491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795496"/>
        <c:axId val="410797848"/>
      </c:barChart>
      <c:catAx>
        <c:axId val="410795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0797848"/>
        <c:crosses val="autoZero"/>
        <c:auto val="1"/>
        <c:lblAlgn val="ctr"/>
        <c:lblOffset val="100"/>
        <c:noMultiLvlLbl val="0"/>
      </c:catAx>
      <c:valAx>
        <c:axId val="410797848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41079549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 w="57150">
      <a:solidFill>
        <a:srgbClr val="00B050"/>
      </a:solidFill>
    </a:ln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МО С ПОКАЗАТЕЛЯМИ НИЖЕ ОБЛАСТНОГО</a:t>
            </a:r>
          </a:p>
        </c:rich>
      </c:tx>
      <c:layout/>
      <c:overlay val="0"/>
      <c:spPr>
        <a:noFill/>
        <a:ln>
          <a:solidFill>
            <a:srgbClr val="FF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НЕВЕРКИНСКАЯ УБ</c:v>
                </c:pt>
                <c:pt idx="1">
                  <c:v>ЗЕМЕТЧИНСКАЯ РБ</c:v>
                </c:pt>
                <c:pt idx="2">
                  <c:v>ОАО "РЖД"</c:v>
                </c:pt>
                <c:pt idx="3">
                  <c:v>НИКОЛЬСКАЯ РБ</c:v>
                </c:pt>
                <c:pt idx="4">
                  <c:v>НИЖНЕЛОМОВСКАЯ МРБ</c:v>
                </c:pt>
                <c:pt idx="5">
                  <c:v>ИССИНСКАЯ УБ</c:v>
                </c:pt>
                <c:pt idx="6">
                  <c:v>ЛУНИНСКАЯ УБ</c:v>
                </c:pt>
                <c:pt idx="7">
                  <c:v>БЕКОВСКАЯ УБ</c:v>
                </c:pt>
                <c:pt idx="8">
                  <c:v>МАЛОСЕРДОБИНСКАЯ УБ</c:v>
                </c:pt>
                <c:pt idx="9">
                  <c:v>БЕССОНОВСКАЯ РБ</c:v>
                </c:pt>
                <c:pt idx="10">
                  <c:v>СПАССКАЯ УБ</c:v>
                </c:pt>
                <c:pt idx="11">
                  <c:v>ВАДИНСКАЯ УБ</c:v>
                </c:pt>
                <c:pt idx="12">
                  <c:v>КАМЕНСКАЯ МРБ</c:v>
                </c:pt>
                <c:pt idx="13">
                  <c:v>ФГБУЗ МСЧ №59 ФМБА России</c:v>
                </c:pt>
                <c:pt idx="14">
                  <c:v>ГУ "Войсковая часть 45108"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24.770642201834864</c:v>
                </c:pt>
                <c:pt idx="1">
                  <c:v>24.446949415245879</c:v>
                </c:pt>
                <c:pt idx="2">
                  <c:v>20.40960451977401</c:v>
                </c:pt>
                <c:pt idx="3">
                  <c:v>19.942884340790101</c:v>
                </c:pt>
                <c:pt idx="4">
                  <c:v>19.791332263242374</c:v>
                </c:pt>
                <c:pt idx="5">
                  <c:v>19.323960514507927</c:v>
                </c:pt>
                <c:pt idx="6">
                  <c:v>17.746809939556748</c:v>
                </c:pt>
                <c:pt idx="7">
                  <c:v>17.701575532900833</c:v>
                </c:pt>
                <c:pt idx="8">
                  <c:v>17.447306791569087</c:v>
                </c:pt>
                <c:pt idx="9">
                  <c:v>17.040146232482567</c:v>
                </c:pt>
                <c:pt idx="10">
                  <c:v>16.100485298315728</c:v>
                </c:pt>
                <c:pt idx="11">
                  <c:v>13.378378378378377</c:v>
                </c:pt>
                <c:pt idx="12">
                  <c:v>13.305532388101197</c:v>
                </c:pt>
                <c:pt idx="13">
                  <c:v>8.8533358356010137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221376"/>
        <c:axId val="375214320"/>
      </c:barChart>
      <c:catAx>
        <c:axId val="37522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214320"/>
        <c:crosses val="autoZero"/>
        <c:auto val="1"/>
        <c:lblAlgn val="ctr"/>
        <c:lblOffset val="100"/>
        <c:noMultiLvlLbl val="0"/>
      </c:catAx>
      <c:valAx>
        <c:axId val="375214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7522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000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ИССИНСКАЯ УБ</c:v>
                </c:pt>
                <c:pt idx="1">
                  <c:v>БЕКОВСКАЯ УБ</c:v>
                </c:pt>
                <c:pt idx="2">
                  <c:v>ЛОПАТИНСКАЯ УБ</c:v>
                </c:pt>
                <c:pt idx="3">
                  <c:v>СОСНОВОБОРСКАЯ УБ</c:v>
                </c:pt>
                <c:pt idx="4">
                  <c:v>НЕВЕРУИНСКАЯ УБ</c:v>
                </c:pt>
                <c:pt idx="5">
                  <c:v>ПЕНЗЕНСКАЯ РБ </c:v>
                </c:pt>
                <c:pt idx="6">
                  <c:v>КАМЕНСКАЯ МРБ</c:v>
                </c:pt>
                <c:pt idx="7">
                  <c:v>КУЗНЕЦКАЯ МРБ</c:v>
                </c:pt>
                <c:pt idx="8">
                  <c:v>ШЕМЫШЕЙСКАЯ УБ</c:v>
                </c:pt>
                <c:pt idx="9">
                  <c:v>ФГБУЗ МСЧ №59 ФМБА России</c:v>
                </c:pt>
                <c:pt idx="10">
                  <c:v>ОАО "РЖД"</c:v>
                </c:pt>
                <c:pt idx="11">
                  <c:v>ГОРОДСКАЯ ПОЛИКЛИНИКА</c:v>
                </c:pt>
                <c:pt idx="12">
                  <c:v>НИЖНЕЛОМОВСКАЯ МРБ</c:v>
                </c:pt>
                <c:pt idx="13">
                  <c:v>ФГБОУ ВПО ПГУ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2167.1826625386998</c:v>
                </c:pt>
                <c:pt idx="1">
                  <c:v>1884.8167539267015</c:v>
                </c:pt>
                <c:pt idx="2">
                  <c:v>1791.5309446254071</c:v>
                </c:pt>
                <c:pt idx="3">
                  <c:v>1640.1590457256461</c:v>
                </c:pt>
                <c:pt idx="4">
                  <c:v>1620.3703703703704</c:v>
                </c:pt>
                <c:pt idx="5">
                  <c:v>1568.1544028950543</c:v>
                </c:pt>
                <c:pt idx="6">
                  <c:v>1211.867948182198</c:v>
                </c:pt>
                <c:pt idx="7">
                  <c:v>1184.4331641285955</c:v>
                </c:pt>
                <c:pt idx="8">
                  <c:v>1129.305477131564</c:v>
                </c:pt>
                <c:pt idx="9">
                  <c:v>741.91838897721254</c:v>
                </c:pt>
                <c:pt idx="10">
                  <c:v>622.83737024221455</c:v>
                </c:pt>
                <c:pt idx="11">
                  <c:v>540.20004581201806</c:v>
                </c:pt>
                <c:pt idx="12">
                  <c:v>81.103000811030014</c:v>
                </c:pt>
                <c:pt idx="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795888"/>
        <c:axId val="410798240"/>
      </c:barChart>
      <c:catAx>
        <c:axId val="41079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0798240"/>
        <c:crosses val="autoZero"/>
        <c:auto val="1"/>
        <c:lblAlgn val="ctr"/>
        <c:lblOffset val="100"/>
        <c:noMultiLvlLbl val="0"/>
      </c:catAx>
      <c:valAx>
        <c:axId val="410798240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410795888"/>
        <c:crosses val="autoZero"/>
        <c:crossBetween val="between"/>
      </c:valAx>
    </c:plotArea>
    <c:plotVisOnly val="1"/>
    <c:dispBlanksAs val="gap"/>
    <c:showDLblsOverMax val="0"/>
  </c:chart>
  <c:spPr>
    <a:ln w="57150">
      <a:solidFill>
        <a:srgbClr val="FF0000"/>
      </a:solidFill>
    </a:ln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ПФО</c:v>
                </c:pt>
                <c:pt idx="2">
                  <c:v>Пензенская область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129.6</c:v>
                </c:pt>
                <c:pt idx="1">
                  <c:v>120.6</c:v>
                </c:pt>
                <c:pt idx="2">
                  <c:v>86.2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793928"/>
        <c:axId val="410794320"/>
      </c:barChart>
      <c:catAx>
        <c:axId val="410793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410794320"/>
        <c:crosses val="autoZero"/>
        <c:auto val="1"/>
        <c:lblAlgn val="ctr"/>
        <c:lblOffset val="100"/>
        <c:noMultiLvlLbl val="0"/>
      </c:catAx>
      <c:valAx>
        <c:axId val="4107943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10793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rgbClr val="0070C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ИССИНСКАЯ УБ</c:v>
                </c:pt>
                <c:pt idx="1">
                  <c:v>ЛОПАТИНСКАЯ УБ</c:v>
                </c:pt>
                <c:pt idx="2">
                  <c:v>ТАМАЛИНСКАЯ УБ</c:v>
                </c:pt>
                <c:pt idx="3">
                  <c:v>ЗЕМЕТЧИНСКАЯ РБ</c:v>
                </c:pt>
                <c:pt idx="4">
                  <c:v>ПАЧЕЛМСКАЯ УБ</c:v>
                </c:pt>
                <c:pt idx="5">
                  <c:v>ВАДИНСКАЯ УБ</c:v>
                </c:pt>
                <c:pt idx="6">
                  <c:v>ЛУНИНСКАЯ УБ</c:v>
                </c:pt>
                <c:pt idx="7">
                  <c:v>МОКШАНСКАЯ РБ</c:v>
                </c:pt>
                <c:pt idx="8">
                  <c:v>НИКОЛЬСКАЯ РБ</c:v>
                </c:pt>
                <c:pt idx="9">
                  <c:v>КАМЕНСКАЯ МРБ</c:v>
                </c:pt>
                <c:pt idx="10">
                  <c:v>БАШМАКОВСКАЯ РБ</c:v>
                </c:pt>
                <c:pt idx="11">
                  <c:v>ШЕМЫШЕЙСКАЯ УБ</c:v>
                </c:pt>
                <c:pt idx="12">
                  <c:v>СОСНОВОБОРСКАЯ УБ</c:v>
                </c:pt>
                <c:pt idx="13">
                  <c:v>ПЕНЗЕНСКАЯ РБ 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1238.3900928792571</c:v>
                </c:pt>
                <c:pt idx="1">
                  <c:v>1140.0651465798046</c:v>
                </c:pt>
                <c:pt idx="2">
                  <c:v>373.8317757009346</c:v>
                </c:pt>
                <c:pt idx="3">
                  <c:v>288.18443804034581</c:v>
                </c:pt>
                <c:pt idx="4">
                  <c:v>270.85590465872156</c:v>
                </c:pt>
                <c:pt idx="5">
                  <c:v>252.52525252525251</c:v>
                </c:pt>
                <c:pt idx="6">
                  <c:v>189.21475875118259</c:v>
                </c:pt>
                <c:pt idx="7">
                  <c:v>171.40898183064792</c:v>
                </c:pt>
                <c:pt idx="8">
                  <c:v>143.19809069212411</c:v>
                </c:pt>
                <c:pt idx="9">
                  <c:v>125.36564981195153</c:v>
                </c:pt>
                <c:pt idx="10">
                  <c:v>124.32656444260257</c:v>
                </c:pt>
                <c:pt idx="11">
                  <c:v>112.93054771315641</c:v>
                </c:pt>
                <c:pt idx="12">
                  <c:v>99.40357852882704</c:v>
                </c:pt>
                <c:pt idx="13">
                  <c:v>96.50180940892642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792360"/>
        <c:axId val="410792752"/>
      </c:barChart>
      <c:catAx>
        <c:axId val="410792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0792752"/>
        <c:crosses val="autoZero"/>
        <c:auto val="1"/>
        <c:lblAlgn val="ctr"/>
        <c:lblOffset val="100"/>
        <c:noMultiLvlLbl val="0"/>
      </c:catAx>
      <c:valAx>
        <c:axId val="41079275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4107923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 w="57150">
      <a:solidFill>
        <a:srgbClr val="00B050"/>
      </a:solidFill>
    </a:ln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НИЖНЕЛОМОВСКАЯ МРБ</c:v>
                </c:pt>
                <c:pt idx="1">
                  <c:v>КУЗНЕЦКАЯ МРБ</c:v>
                </c:pt>
                <c:pt idx="2">
                  <c:v>БЕССОНОВСКАЯ РБ</c:v>
                </c:pt>
                <c:pt idx="3">
                  <c:v>ГОРОДИЩЕНСКАЯ РБ</c:v>
                </c:pt>
                <c:pt idx="4">
                  <c:v>СЕРДОБСКАЯ МРБ</c:v>
                </c:pt>
                <c:pt idx="5">
                  <c:v>ГОРОДСКАЯ ПОЛИКЛИНИКА</c:v>
                </c:pt>
                <c:pt idx="6">
                  <c:v>БЕЛИНСКАЯ РБ</c:v>
                </c:pt>
                <c:pt idx="7">
                  <c:v>НАРОВЧАТСКАЯ УБ</c:v>
                </c:pt>
                <c:pt idx="8">
                  <c:v>МАЛОСЕРДОБИНСКАЯ УБ</c:v>
                </c:pt>
                <c:pt idx="9">
                  <c:v> СПАССКАЯ УБ</c:v>
                </c:pt>
                <c:pt idx="10">
                  <c:v>КАМЕШКИРСКАЯ УБ</c:v>
                </c:pt>
                <c:pt idx="11">
                  <c:v>КОЛЫШЛЕЙСКАЯ РБ</c:v>
                </c:pt>
                <c:pt idx="12">
                  <c:v>БЕКОВСКАЯ УБ</c:v>
                </c:pt>
                <c:pt idx="13">
                  <c:v>НЕВЕРКИНСКАЯ УБ</c:v>
                </c:pt>
                <c:pt idx="14">
                  <c:v>ФГБУЗ МСЧ №59 ФМБА России</c:v>
                </c:pt>
                <c:pt idx="15">
                  <c:v>ОАО "РЖД"</c:v>
                </c:pt>
                <c:pt idx="16">
                  <c:v>ФГБОУ ВПО ПГУ</c:v>
                </c:pt>
              </c:strCache>
            </c:strRef>
          </c:cat>
          <c:val>
            <c:numRef>
              <c:f>Лист1!$B$2:$B$18</c:f>
              <c:numCache>
                <c:formatCode>0.0</c:formatCode>
                <c:ptCount val="17"/>
                <c:pt idx="0">
                  <c:v>81.103000811030014</c:v>
                </c:pt>
                <c:pt idx="1">
                  <c:v>80.149612610205722</c:v>
                </c:pt>
                <c:pt idx="2">
                  <c:v>79.459674215335724</c:v>
                </c:pt>
                <c:pt idx="3">
                  <c:v>67.400584138395871</c:v>
                </c:pt>
                <c:pt idx="4">
                  <c:v>44.933722758930578</c:v>
                </c:pt>
                <c:pt idx="5">
                  <c:v>41.99434985111094</c:v>
                </c:pt>
                <c:pt idx="6">
                  <c:v>38.580246913580247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796672"/>
        <c:axId val="410794712"/>
      </c:barChart>
      <c:catAx>
        <c:axId val="410796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0794712"/>
        <c:crosses val="autoZero"/>
        <c:auto val="1"/>
        <c:lblAlgn val="ctr"/>
        <c:lblOffset val="100"/>
        <c:noMultiLvlLbl val="0"/>
      </c:catAx>
      <c:valAx>
        <c:axId val="41079471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410796672"/>
        <c:crosses val="autoZero"/>
        <c:crossBetween val="between"/>
      </c:valAx>
    </c:plotArea>
    <c:plotVisOnly val="1"/>
    <c:dispBlanksAs val="gap"/>
    <c:showDLblsOverMax val="0"/>
  </c:chart>
  <c:spPr>
    <a:ln w="57150">
      <a:solidFill>
        <a:srgbClr val="FF0000"/>
      </a:solidFill>
    </a:ln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ПФО</c:v>
                </c:pt>
                <c:pt idx="2">
                  <c:v>Пензенская область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56.3</c:v>
                </c:pt>
                <c:pt idx="1">
                  <c:v>59.3</c:v>
                </c:pt>
                <c:pt idx="2">
                  <c:v>70.400000000000006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797456"/>
        <c:axId val="374559656"/>
      </c:barChart>
      <c:catAx>
        <c:axId val="410797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74559656"/>
        <c:crosses val="autoZero"/>
        <c:auto val="1"/>
        <c:lblAlgn val="ctr"/>
        <c:lblOffset val="100"/>
        <c:noMultiLvlLbl val="0"/>
      </c:catAx>
      <c:valAx>
        <c:axId val="3745596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10797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rgbClr val="0070C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НИКОЛЬСКАЯ РБ</c:v>
                </c:pt>
                <c:pt idx="1">
                  <c:v>БАШМАКОВСКАЯ РБ</c:v>
                </c:pt>
                <c:pt idx="2">
                  <c:v>ШЕМЫШЕЙСКАЯ УБ</c:v>
                </c:pt>
                <c:pt idx="3">
                  <c:v>СОСНОВОБОРСКАЯ УБ</c:v>
                </c:pt>
                <c:pt idx="4">
                  <c:v>ПЕНЗЕНСКАЯ РБ </c:v>
                </c:pt>
                <c:pt idx="5">
                  <c:v>НИЖНЕЛОМОВСКАЯ МРБ</c:v>
                </c:pt>
                <c:pt idx="6">
                  <c:v>КУЗНЕЦКАЯ МРБ</c:v>
                </c:pt>
                <c:pt idx="7">
                  <c:v>БЕССОНОВСКАЯ РБ</c:v>
                </c:pt>
                <c:pt idx="8">
                  <c:v>СЕРДОБСКАЯ МРБ</c:v>
                </c:pt>
                <c:pt idx="9">
                  <c:v>ГОРОДСКАЯ ПОЛИКЛИНИКА</c:v>
                </c:pt>
                <c:pt idx="10">
                  <c:v>ИССИНСКАЯ УБ</c:v>
                </c:pt>
                <c:pt idx="11">
                  <c:v>ЗЕМЕТЧИНСКАЯ РБ</c:v>
                </c:pt>
                <c:pt idx="12">
                  <c:v>МОКШАНСКАЯ РБ</c:v>
                </c:pt>
              </c:strCache>
            </c:strRef>
          </c:cat>
          <c:val>
            <c:numRef>
              <c:f>Лист1!$B$2:$B$14</c:f>
              <c:numCache>
                <c:formatCode>0.0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90.476190476190482</c:v>
                </c:pt>
                <c:pt idx="10">
                  <c:v>83.333333333333329</c:v>
                </c:pt>
                <c:pt idx="11">
                  <c:v>66.666666666666671</c:v>
                </c:pt>
                <c:pt idx="12">
                  <c:v>66.666666666666671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946184"/>
        <c:axId val="376941872"/>
      </c:barChart>
      <c:catAx>
        <c:axId val="376946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6941872"/>
        <c:crosses val="autoZero"/>
        <c:auto val="1"/>
        <c:lblAlgn val="ctr"/>
        <c:lblOffset val="100"/>
        <c:noMultiLvlLbl val="0"/>
      </c:catAx>
      <c:valAx>
        <c:axId val="37694187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3769461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 w="57150">
      <a:solidFill>
        <a:srgbClr val="00B050"/>
      </a:solidFill>
    </a:ln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ЛОПАТИНСКАЯ УБ</c:v>
                </c:pt>
                <c:pt idx="1">
                  <c:v>ПАЧЕЛМСКАЯ УБ</c:v>
                </c:pt>
                <c:pt idx="2">
                  <c:v>ТАМАЛИНСКАЯ УБ</c:v>
                </c:pt>
                <c:pt idx="3">
                  <c:v>ЛУНИНСКАЯ УБ</c:v>
                </c:pt>
                <c:pt idx="4">
                  <c:v>КАМЕНСКАЯ МРБ</c:v>
                </c:pt>
                <c:pt idx="5">
                  <c:v>ГОРОДИЩЕНСКАЯ РБ</c:v>
                </c:pt>
                <c:pt idx="6">
                  <c:v>БЕЛИНСКАЯ РБ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55.555555555555557</c:v>
                </c:pt>
                <c:pt idx="1">
                  <c:v>50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941480"/>
        <c:axId val="376942264"/>
      </c:barChart>
      <c:catAx>
        <c:axId val="376941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6942264"/>
        <c:crosses val="autoZero"/>
        <c:auto val="1"/>
        <c:lblAlgn val="ctr"/>
        <c:lblOffset val="100"/>
        <c:noMultiLvlLbl val="0"/>
      </c:catAx>
      <c:valAx>
        <c:axId val="376942264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376941480"/>
        <c:crosses val="autoZero"/>
        <c:crossBetween val="between"/>
      </c:valAx>
    </c:plotArea>
    <c:plotVisOnly val="1"/>
    <c:dispBlanksAs val="gap"/>
    <c:showDLblsOverMax val="0"/>
  </c:chart>
  <c:spPr>
    <a:ln w="57150">
      <a:solidFill>
        <a:srgbClr val="FF0000"/>
      </a:solidFill>
    </a:ln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МО С ПОКАЗАТЕЛЯМИ</a:t>
            </a:r>
            <a:r>
              <a:rPr lang="ru-RU" b="1" baseline="0" dirty="0" smtClean="0"/>
              <a:t> </a:t>
            </a:r>
            <a:r>
              <a:rPr lang="ru-RU" b="1" dirty="0" smtClean="0"/>
              <a:t>ВЫШЕ</a:t>
            </a:r>
            <a:r>
              <a:rPr lang="ru-RU" b="1" baseline="0" dirty="0" smtClean="0"/>
              <a:t> ОБЛАСТНОГО</a:t>
            </a:r>
            <a:endParaRPr lang="ru-RU" b="1" dirty="0"/>
          </a:p>
        </c:rich>
      </c:tx>
      <c:layout/>
      <c:overlay val="0"/>
      <c:spPr>
        <a:noFill/>
        <a:ln>
          <a:solidFill>
            <a:srgbClr val="00B05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ШЕМЫШЕЙСКАЯ УБ</c:v>
                </c:pt>
                <c:pt idx="1">
                  <c:v>ЛУНИНСКАЯ УБ</c:v>
                </c:pt>
                <c:pt idx="2">
                  <c:v>ИССИНСКАЯ УБ</c:v>
                </c:pt>
                <c:pt idx="3">
                  <c:v>ЛОПАТИНСКАЯ УБ</c:v>
                </c:pt>
                <c:pt idx="4">
                  <c:v>СЕРДОБСКАЯ МРБ</c:v>
                </c:pt>
                <c:pt idx="5">
                  <c:v>НАРОВЧАТСКАЯ УБ</c:v>
                </c:pt>
                <c:pt idx="6">
                  <c:v>ПЕНЗЕНСКАЯ РБ</c:v>
                </c:pt>
                <c:pt idx="7">
                  <c:v>МОКШАНСКАЯ РБ</c:v>
                </c:pt>
                <c:pt idx="8">
                  <c:v>СПАССКАЯ УБ</c:v>
                </c:pt>
                <c:pt idx="9">
                  <c:v>СОСНОВОБОРСКАЯ УБ</c:v>
                </c:pt>
                <c:pt idx="10">
                  <c:v>БАШМАКОВСКАЯ РБ</c:v>
                </c:pt>
                <c:pt idx="11">
                  <c:v>БЕЛИНСКАЯ РБ</c:v>
                </c:pt>
                <c:pt idx="12">
                  <c:v>КОЛЫШЛЕЙСКАЯ РБ</c:v>
                </c:pt>
                <c:pt idx="13">
                  <c:v>ЗЕМЕТЧИНСКАЯ РБ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54.089904200442149</c:v>
                </c:pt>
                <c:pt idx="1">
                  <c:v>51.677148846960165</c:v>
                </c:pt>
                <c:pt idx="2">
                  <c:v>40.909090909090914</c:v>
                </c:pt>
                <c:pt idx="3">
                  <c:v>40.84350721420644</c:v>
                </c:pt>
                <c:pt idx="4">
                  <c:v>35.565092989985693</c:v>
                </c:pt>
                <c:pt idx="5">
                  <c:v>35.047219307450156</c:v>
                </c:pt>
                <c:pt idx="6">
                  <c:v>31.510540497701694</c:v>
                </c:pt>
                <c:pt idx="7">
                  <c:v>30.648769574944073</c:v>
                </c:pt>
                <c:pt idx="8">
                  <c:v>30.327868852459016</c:v>
                </c:pt>
                <c:pt idx="9">
                  <c:v>28.815706143128562</c:v>
                </c:pt>
                <c:pt idx="10">
                  <c:v>28.187919463087248</c:v>
                </c:pt>
                <c:pt idx="11">
                  <c:v>27.200000000000003</c:v>
                </c:pt>
                <c:pt idx="12">
                  <c:v>25.984251968503933</c:v>
                </c:pt>
                <c:pt idx="13">
                  <c:v>22.836879432624112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215104"/>
        <c:axId val="375215496"/>
      </c:barChart>
      <c:catAx>
        <c:axId val="37521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215496"/>
        <c:crosses val="autoZero"/>
        <c:auto val="1"/>
        <c:lblAlgn val="ctr"/>
        <c:lblOffset val="100"/>
        <c:noMultiLvlLbl val="0"/>
      </c:catAx>
      <c:valAx>
        <c:axId val="375215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7521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МО С ПОКАЗАТЕЛЯМИ НИЖЕ ОБЛАСТНОГО</a:t>
            </a:r>
          </a:p>
        </c:rich>
      </c:tx>
      <c:layout/>
      <c:overlay val="0"/>
      <c:spPr>
        <a:noFill/>
        <a:ln>
          <a:solidFill>
            <a:srgbClr val="FF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ТАМАЛИНСКАЯ УБ</c:v>
                </c:pt>
                <c:pt idx="1">
                  <c:v>ГОРОДСКАЯ ПОЛИКЛИНИКА</c:v>
                </c:pt>
                <c:pt idx="2">
                  <c:v>БЕССОНОВСКАЯ РБ</c:v>
                </c:pt>
                <c:pt idx="3">
                  <c:v>ПАЧЕЛМСКАЯ УБ</c:v>
                </c:pt>
                <c:pt idx="4">
                  <c:v>КУЗНЕЦКАЯ МРБ</c:v>
                </c:pt>
                <c:pt idx="5">
                  <c:v>МАЛОСЕРДОБИНСКАЯ УБ</c:v>
                </c:pt>
                <c:pt idx="6">
                  <c:v>ВАДИНСКАЯ УБ</c:v>
                </c:pt>
                <c:pt idx="7">
                  <c:v>КАМЕНСКАЯ МРБ</c:v>
                </c:pt>
                <c:pt idx="8">
                  <c:v>БЕКОВСКАЯ УБ</c:v>
                </c:pt>
                <c:pt idx="9">
                  <c:v>НИЖНЕЛОМОВСКАЯ МРБ</c:v>
                </c:pt>
                <c:pt idx="10">
                  <c:v>НИКОЛЬСКАЯ РБ</c:v>
                </c:pt>
                <c:pt idx="11">
                  <c:v>ГОРОДИЩЕНСКАЯ РБ</c:v>
                </c:pt>
                <c:pt idx="12">
                  <c:v>КАМЕШКИРСКАЯ УБ</c:v>
                </c:pt>
                <c:pt idx="13">
                  <c:v>НЕВЕРКИНСКАЯ УБ</c:v>
                </c:pt>
                <c:pt idx="14">
                  <c:v>ОАО "РЖД"</c:v>
                </c:pt>
                <c:pt idx="15">
                  <c:v>ФГБУЗ МСЧ №59 ФМБА России</c:v>
                </c:pt>
                <c:pt idx="16">
                  <c:v>ФГБОУ ВПО ПГУ</c:v>
                </c:pt>
              </c:strCache>
            </c:strRef>
          </c:cat>
          <c:val>
            <c:numRef>
              <c:f>Лист1!$B$2:$B$18</c:f>
              <c:numCache>
                <c:formatCode>0.0</c:formatCode>
                <c:ptCount val="17"/>
                <c:pt idx="0">
                  <c:v>18.640350877192983</c:v>
                </c:pt>
                <c:pt idx="1">
                  <c:v>16.601994071678796</c:v>
                </c:pt>
                <c:pt idx="2">
                  <c:v>14.968487394957982</c:v>
                </c:pt>
                <c:pt idx="3">
                  <c:v>13.714637146371464</c:v>
                </c:pt>
                <c:pt idx="4">
                  <c:v>13.106256941873381</c:v>
                </c:pt>
                <c:pt idx="5">
                  <c:v>12.073490813648293</c:v>
                </c:pt>
                <c:pt idx="6">
                  <c:v>11.84573002754821</c:v>
                </c:pt>
                <c:pt idx="7">
                  <c:v>11.719802424786709</c:v>
                </c:pt>
                <c:pt idx="8">
                  <c:v>11.697574893009985</c:v>
                </c:pt>
                <c:pt idx="9">
                  <c:v>11.495911495911496</c:v>
                </c:pt>
                <c:pt idx="10">
                  <c:v>10.026666666666667</c:v>
                </c:pt>
                <c:pt idx="11">
                  <c:v>7.6923076923076925</c:v>
                </c:pt>
                <c:pt idx="12">
                  <c:v>5.493273542600897</c:v>
                </c:pt>
                <c:pt idx="13">
                  <c:v>3.6020583190394513</c:v>
                </c:pt>
                <c:pt idx="14">
                  <c:v>2.9850746268656714</c:v>
                </c:pt>
                <c:pt idx="15">
                  <c:v>2.5220680958385877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217456"/>
        <c:axId val="375216672"/>
      </c:barChart>
      <c:catAx>
        <c:axId val="37521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216672"/>
        <c:crosses val="autoZero"/>
        <c:auto val="1"/>
        <c:lblAlgn val="ctr"/>
        <c:lblOffset val="100"/>
        <c:noMultiLvlLbl val="0"/>
      </c:catAx>
      <c:valAx>
        <c:axId val="375216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7521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000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МО С ПОКАЗАТЕЛЯМИ</a:t>
            </a:r>
            <a:r>
              <a:rPr lang="ru-RU" b="1" baseline="0" dirty="0" smtClean="0"/>
              <a:t> </a:t>
            </a:r>
            <a:r>
              <a:rPr lang="ru-RU" b="1" dirty="0" smtClean="0"/>
              <a:t>ВЫШЕ</a:t>
            </a:r>
            <a:r>
              <a:rPr lang="ru-RU" b="1" baseline="0" dirty="0" smtClean="0"/>
              <a:t> ОБЛАСТНОГО</a:t>
            </a:r>
            <a:endParaRPr lang="ru-RU" b="1" dirty="0"/>
          </a:p>
        </c:rich>
      </c:tx>
      <c:layout/>
      <c:overlay val="0"/>
      <c:spPr>
        <a:noFill/>
        <a:ln>
          <a:solidFill>
            <a:srgbClr val="00B05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БЕЛИНСКАЯ РБ</c:v>
                </c:pt>
                <c:pt idx="1">
                  <c:v>КОЛЫШЛЕЙСКАЯ РБ</c:v>
                </c:pt>
                <c:pt idx="2">
                  <c:v>ГОРОДСКАЯ ПОЛИКЛИНИКА</c:v>
                </c:pt>
                <c:pt idx="3">
                  <c:v>ИССИНСКАЯ УБ</c:v>
                </c:pt>
                <c:pt idx="4">
                  <c:v>ТАМАЛИНСКАЯ УБ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29.668209876543212</c:v>
                </c:pt>
                <c:pt idx="1">
                  <c:v>25.625446747676911</c:v>
                </c:pt>
                <c:pt idx="2">
                  <c:v>24.581965335573035</c:v>
                </c:pt>
                <c:pt idx="3">
                  <c:v>18.266253869969042</c:v>
                </c:pt>
                <c:pt idx="4">
                  <c:v>16.199376947040498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4562008"/>
        <c:axId val="374561616"/>
      </c:barChart>
      <c:catAx>
        <c:axId val="37456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561616"/>
        <c:crosses val="autoZero"/>
        <c:auto val="1"/>
        <c:lblAlgn val="ctr"/>
        <c:lblOffset val="100"/>
        <c:noMultiLvlLbl val="0"/>
      </c:catAx>
      <c:valAx>
        <c:axId val="374561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74562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МО С ПОКАЗАТЕЛЯМИ НИЖЕ ОБЛАСТНОГО</a:t>
            </a:r>
          </a:p>
        </c:rich>
      </c:tx>
      <c:layout/>
      <c:overlay val="0"/>
      <c:spPr>
        <a:noFill/>
        <a:ln>
          <a:solidFill>
            <a:srgbClr val="FF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Лист1!$A$2:$A$27</c:f>
              <c:strCache>
                <c:ptCount val="26"/>
                <c:pt idx="0">
                  <c:v>КАМЕШКИРСКАЯ УБ</c:v>
                </c:pt>
                <c:pt idx="1">
                  <c:v>СОСНОВОБОРСКАЯ УБ</c:v>
                </c:pt>
                <c:pt idx="2">
                  <c:v>ПАЧЕЛМСКАЯ УБ</c:v>
                </c:pt>
                <c:pt idx="3">
                  <c:v>ЛУНИНСКАЯ УБ</c:v>
                </c:pt>
                <c:pt idx="4">
                  <c:v>КАМЕНСКАЯ МРБ</c:v>
                </c:pt>
                <c:pt idx="5">
                  <c:v>КУЗНЕЦКАЯ МРБ</c:v>
                </c:pt>
                <c:pt idx="6">
                  <c:v>ВАДИСНКЯА УБ</c:v>
                </c:pt>
                <c:pt idx="7">
                  <c:v>ФГБУЗ МСЧ №59 ФМБА России</c:v>
                </c:pt>
                <c:pt idx="8">
                  <c:v>МОКШАНСКАЯ РБ</c:v>
                </c:pt>
                <c:pt idx="9">
                  <c:v>НИЖНЕЛОМОВСКЯА МРБ</c:v>
                </c:pt>
                <c:pt idx="10">
                  <c:v>БАШМАКОВСКАЯ РБ</c:v>
                </c:pt>
                <c:pt idx="11">
                  <c:v>ШЕМЫШЕЙСКАЯ УБ</c:v>
                </c:pt>
                <c:pt idx="12">
                  <c:v>НЕВЕРКИНСКАЯ УБ</c:v>
                </c:pt>
                <c:pt idx="13">
                  <c:v>МАЛОСЕРДОБИНСКАЯ УБ</c:v>
                </c:pt>
                <c:pt idx="14">
                  <c:v>НАРОВЧАТСКАЯ УБ</c:v>
                </c:pt>
                <c:pt idx="15">
                  <c:v>БЕКОВСКАЯ УБ</c:v>
                </c:pt>
                <c:pt idx="16">
                  <c:v>ОАО "РЖД"</c:v>
                </c:pt>
                <c:pt idx="17">
                  <c:v>ЛОПАТИНСКАЯ УБ</c:v>
                </c:pt>
                <c:pt idx="18">
                  <c:v>СЕРДОБСКАЯ МРБ</c:v>
                </c:pt>
                <c:pt idx="19">
                  <c:v>ЗЕМЕТЧИНСКАЯ РБ</c:v>
                </c:pt>
                <c:pt idx="20">
                  <c:v>СПАССКАЯ УБ</c:v>
                </c:pt>
                <c:pt idx="21">
                  <c:v>НИКОЛЬСКАЯ РБ</c:v>
                </c:pt>
                <c:pt idx="22">
                  <c:v>БЕССОНОВСКАЯ РБ</c:v>
                </c:pt>
                <c:pt idx="23">
                  <c:v>ФГБОУ ВПО ПГУ</c:v>
                </c:pt>
                <c:pt idx="24">
                  <c:v>ПЕНЗЕНСКАЯ РБ</c:v>
                </c:pt>
                <c:pt idx="25">
                  <c:v>ГОРОДИЩЕНСКАЯ РБ </c:v>
                </c:pt>
              </c:strCache>
            </c:strRef>
          </c:cat>
          <c:val>
            <c:numRef>
              <c:f>Лист1!$B$2:$B$27</c:f>
              <c:numCache>
                <c:formatCode>0.0</c:formatCode>
                <c:ptCount val="26"/>
                <c:pt idx="0">
                  <c:v>14.349376114081997</c:v>
                </c:pt>
                <c:pt idx="1">
                  <c:v>13.767395626242546</c:v>
                </c:pt>
                <c:pt idx="2">
                  <c:v>12.296858071505959</c:v>
                </c:pt>
                <c:pt idx="3">
                  <c:v>11.731315042573321</c:v>
                </c:pt>
                <c:pt idx="4">
                  <c:v>11.408274132887589</c:v>
                </c:pt>
                <c:pt idx="5">
                  <c:v>10.766764627304301</c:v>
                </c:pt>
                <c:pt idx="6">
                  <c:v>10.1010101010101</c:v>
                </c:pt>
                <c:pt idx="7">
                  <c:v>9.6979332273449916</c:v>
                </c:pt>
                <c:pt idx="8">
                  <c:v>8.2961947206033599</c:v>
                </c:pt>
                <c:pt idx="9">
                  <c:v>8.1914030819140304</c:v>
                </c:pt>
                <c:pt idx="10">
                  <c:v>7.7496891835888944</c:v>
                </c:pt>
                <c:pt idx="11">
                  <c:v>7.4534161490683228</c:v>
                </c:pt>
                <c:pt idx="12">
                  <c:v>7.4074074074074066</c:v>
                </c:pt>
                <c:pt idx="13">
                  <c:v>7.1588366890380311</c:v>
                </c:pt>
                <c:pt idx="14">
                  <c:v>7.0915619389587068</c:v>
                </c:pt>
                <c:pt idx="15">
                  <c:v>6.9109947643979055</c:v>
                </c:pt>
                <c:pt idx="16">
                  <c:v>5.6747404844290656</c:v>
                </c:pt>
                <c:pt idx="17">
                  <c:v>4.8045602605863191</c:v>
                </c:pt>
                <c:pt idx="18">
                  <c:v>4.4484385531341273</c:v>
                </c:pt>
                <c:pt idx="19">
                  <c:v>3.5734870317002883</c:v>
                </c:pt>
                <c:pt idx="20">
                  <c:v>2.6595744680851063</c:v>
                </c:pt>
                <c:pt idx="21">
                  <c:v>1.3365155131264916</c:v>
                </c:pt>
                <c:pt idx="22">
                  <c:v>1.1521652761223677</c:v>
                </c:pt>
                <c:pt idx="23">
                  <c:v>0.80437580437580436</c:v>
                </c:pt>
                <c:pt idx="24">
                  <c:v>0.60313630880579006</c:v>
                </c:pt>
                <c:pt idx="25">
                  <c:v>0.15726802965625702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4557304"/>
        <c:axId val="374560440"/>
      </c:barChart>
      <c:catAx>
        <c:axId val="37455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560440"/>
        <c:crosses val="autoZero"/>
        <c:auto val="1"/>
        <c:lblAlgn val="ctr"/>
        <c:lblOffset val="100"/>
        <c:noMultiLvlLbl val="0"/>
      </c:catAx>
      <c:valAx>
        <c:axId val="3745604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74557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000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МО С ПОКАЗАТЕЛЯМИ</a:t>
            </a:r>
            <a:r>
              <a:rPr lang="ru-RU" b="1" baseline="0" dirty="0" smtClean="0"/>
              <a:t> </a:t>
            </a:r>
            <a:r>
              <a:rPr lang="ru-RU" b="1" dirty="0" smtClean="0"/>
              <a:t>ВЫШЕ</a:t>
            </a:r>
            <a:r>
              <a:rPr lang="ru-RU" b="1" baseline="0" dirty="0" smtClean="0"/>
              <a:t> ОБЛАСТНОГО</a:t>
            </a:r>
            <a:endParaRPr lang="ru-RU" b="1" dirty="0"/>
          </a:p>
        </c:rich>
      </c:tx>
      <c:layout/>
      <c:overlay val="0"/>
      <c:spPr>
        <a:noFill/>
        <a:ln>
          <a:solidFill>
            <a:srgbClr val="00B05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БЕЛИНСКАЯ РБ</c:v>
                </c:pt>
                <c:pt idx="1">
                  <c:v>СЕРДОБСКАЯ МРБ</c:v>
                </c:pt>
                <c:pt idx="2">
                  <c:v>СОСНОВОБОРСКАЯ УБ</c:v>
                </c:pt>
                <c:pt idx="3">
                  <c:v>ЛОПАТИНСКАЯ УБ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33.294753086419753</c:v>
                </c:pt>
                <c:pt idx="1">
                  <c:v>29.99325994158616</c:v>
                </c:pt>
                <c:pt idx="2">
                  <c:v>28.827037773359841</c:v>
                </c:pt>
                <c:pt idx="3">
                  <c:v>28.745928338762216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4558872"/>
        <c:axId val="374563968"/>
      </c:barChart>
      <c:catAx>
        <c:axId val="374558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563968"/>
        <c:crosses val="autoZero"/>
        <c:auto val="1"/>
        <c:lblAlgn val="ctr"/>
        <c:lblOffset val="100"/>
        <c:noMultiLvlLbl val="0"/>
      </c:catAx>
      <c:valAx>
        <c:axId val="374563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74558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МО С ПОКАЗАТЕЛЯМИ НИЖЕ ОБЛАСТНОГО</a:t>
            </a:r>
          </a:p>
        </c:rich>
      </c:tx>
      <c:layout/>
      <c:overlay val="0"/>
      <c:spPr>
        <a:noFill/>
        <a:ln>
          <a:solidFill>
            <a:srgbClr val="FF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Лист1!$A$2:$A$23</c:f>
              <c:strCache>
                <c:ptCount val="22"/>
                <c:pt idx="0">
                  <c:v>ТАМАЛИНСКАЯ УБ</c:v>
                </c:pt>
                <c:pt idx="1">
                  <c:v>ПЕНЗЕНСКАЯ РБ</c:v>
                </c:pt>
                <c:pt idx="2">
                  <c:v>НИЖНЕЛОМОВСКАЯ МРБ</c:v>
                </c:pt>
                <c:pt idx="3">
                  <c:v>НЕВЕРКИНСКАЯ УБ</c:v>
                </c:pt>
                <c:pt idx="4">
                  <c:v>ИССИНСКАЯ УБ</c:v>
                </c:pt>
                <c:pt idx="5">
                  <c:v>КАМЕНСКАЯ МРБ</c:v>
                </c:pt>
                <c:pt idx="6">
                  <c:v>ВАДИНСКАЯ УБ</c:v>
                </c:pt>
                <c:pt idx="7">
                  <c:v>ПАЧЕЛМСКАЯ УБ</c:v>
                </c:pt>
                <c:pt idx="8">
                  <c:v>НИКОЛЬСКАЯ РБ</c:v>
                </c:pt>
                <c:pt idx="9">
                  <c:v>БАШМАКОВСКАЯ РБ</c:v>
                </c:pt>
                <c:pt idx="10">
                  <c:v>ЗЕМЕТЧИНСКАЯ РБ</c:v>
                </c:pt>
                <c:pt idx="11">
                  <c:v>КОЛЫШЛЕЙСКАЯ РБ</c:v>
                </c:pt>
                <c:pt idx="12">
                  <c:v>ФГБУЗ МСЧ №59 ФМБА России</c:v>
                </c:pt>
                <c:pt idx="13">
                  <c:v>КАМЕШКИРСКАЯ УБ</c:v>
                </c:pt>
                <c:pt idx="14">
                  <c:v>БЕКОВСКАЯ УБ</c:v>
                </c:pt>
                <c:pt idx="15">
                  <c:v>СПАССКАЯ УБ</c:v>
                </c:pt>
                <c:pt idx="16">
                  <c:v>КУЗНЕЦКАЯ МРБ</c:v>
                </c:pt>
                <c:pt idx="17">
                  <c:v>ШЕМЫШЕЙСКАЯ УБ</c:v>
                </c:pt>
                <c:pt idx="18">
                  <c:v>БЕССОНОВСКАЯ РБ</c:v>
                </c:pt>
                <c:pt idx="19">
                  <c:v>ФГБОУ ВПО ПГУ</c:v>
                </c:pt>
                <c:pt idx="20">
                  <c:v>ОАО "РЖД"</c:v>
                </c:pt>
                <c:pt idx="21">
                  <c:v>ГОРОДИЩЕНСКАЯ РБ </c:v>
                </c:pt>
              </c:strCache>
            </c:strRef>
          </c:cat>
          <c:val>
            <c:numRef>
              <c:f>Лист1!$B$2:$B$23</c:f>
              <c:numCache>
                <c:formatCode>0.0</c:formatCode>
                <c:ptCount val="22"/>
                <c:pt idx="0">
                  <c:v>25.420560747663551</c:v>
                </c:pt>
                <c:pt idx="1">
                  <c:v>24.149577804583835</c:v>
                </c:pt>
                <c:pt idx="2">
                  <c:v>21.938361719383618</c:v>
                </c:pt>
                <c:pt idx="3">
                  <c:v>21.836419753086421</c:v>
                </c:pt>
                <c:pt idx="4">
                  <c:v>21.517027863777088</c:v>
                </c:pt>
                <c:pt idx="5">
                  <c:v>21.01964061847054</c:v>
                </c:pt>
                <c:pt idx="6">
                  <c:v>20.707070707070706</c:v>
                </c:pt>
                <c:pt idx="7">
                  <c:v>20.47670639219935</c:v>
                </c:pt>
                <c:pt idx="8">
                  <c:v>19.045346062052506</c:v>
                </c:pt>
                <c:pt idx="9">
                  <c:v>15.955242436800662</c:v>
                </c:pt>
                <c:pt idx="10">
                  <c:v>15.389048991354468</c:v>
                </c:pt>
                <c:pt idx="11">
                  <c:v>13.831308077197999</c:v>
                </c:pt>
                <c:pt idx="12">
                  <c:v>12.241653418124006</c:v>
                </c:pt>
                <c:pt idx="13">
                  <c:v>10.873440285204991</c:v>
                </c:pt>
                <c:pt idx="14">
                  <c:v>10.575916230366492</c:v>
                </c:pt>
                <c:pt idx="15">
                  <c:v>10.460992907801419</c:v>
                </c:pt>
                <c:pt idx="16">
                  <c:v>8.4691423991450705</c:v>
                </c:pt>
                <c:pt idx="17">
                  <c:v>5.0254093732354601</c:v>
                </c:pt>
                <c:pt idx="18">
                  <c:v>1.5891934843067144</c:v>
                </c:pt>
                <c:pt idx="19">
                  <c:v>0.41827541827541825</c:v>
                </c:pt>
                <c:pt idx="20">
                  <c:v>0.34602076124567477</c:v>
                </c:pt>
                <c:pt idx="21">
                  <c:v>0.33700292069197935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4558088"/>
        <c:axId val="374558480"/>
      </c:barChart>
      <c:catAx>
        <c:axId val="374558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558480"/>
        <c:crosses val="autoZero"/>
        <c:auto val="1"/>
        <c:lblAlgn val="ctr"/>
        <c:lblOffset val="100"/>
        <c:noMultiLvlLbl val="0"/>
      </c:catAx>
      <c:valAx>
        <c:axId val="374558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74558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000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ЛОПАТИНСКАЯ УБ</c:v>
                </c:pt>
                <c:pt idx="1">
                  <c:v>СЕРДОБСКАЯ МРБ</c:v>
                </c:pt>
                <c:pt idx="2">
                  <c:v>НЕВЕРКИНСКАЯ УБ</c:v>
                </c:pt>
                <c:pt idx="3">
                  <c:v>ФГБУЗ МСЧ №59 ФМБА России</c:v>
                </c:pt>
                <c:pt idx="4">
                  <c:v>ПЕНЗЕНСКАЯ РБ</c:v>
                </c:pt>
                <c:pt idx="5">
                  <c:v>КАМЕНСКАЯ МРБ</c:v>
                </c:pt>
                <c:pt idx="6">
                  <c:v>КАМЕШКИРСКАЯ УБ</c:v>
                </c:pt>
                <c:pt idx="7">
                  <c:v>НИЖНЕЛОМОВСКАЯ МРБ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31.758957654723126</c:v>
                </c:pt>
                <c:pt idx="1">
                  <c:v>29.880925634688833</c:v>
                </c:pt>
                <c:pt idx="2">
                  <c:v>29.783950617283949</c:v>
                </c:pt>
                <c:pt idx="3">
                  <c:v>23.317435082140964</c:v>
                </c:pt>
                <c:pt idx="4">
                  <c:v>23.160434258142342</c:v>
                </c:pt>
                <c:pt idx="5">
                  <c:v>23.067279565399083</c:v>
                </c:pt>
                <c:pt idx="6">
                  <c:v>22.014260249554368</c:v>
                </c:pt>
                <c:pt idx="7">
                  <c:v>20.640713706407137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4560832"/>
        <c:axId val="374563576"/>
      </c:barChart>
      <c:catAx>
        <c:axId val="37456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563576"/>
        <c:crosses val="autoZero"/>
        <c:auto val="1"/>
        <c:lblAlgn val="ctr"/>
        <c:lblOffset val="100"/>
        <c:noMultiLvlLbl val="0"/>
      </c:catAx>
      <c:valAx>
        <c:axId val="3745635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7456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57150">
      <a:solidFill>
        <a:srgbClr val="FFC000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25T21:55:00.944" idx="1">
    <p:pos x="10" y="10"/>
    <p:text>Исполнение плана диспансеризации за 10 месяцев 2019 года составило в Пензенской области около 90%, что исполняет норматив периода и превышает показатель по ПФО. Отстает только Никольская РБ, выполнив ДОГВН на 66%.</p:text>
  </p:cm>
  <p:cm authorId="0" dt="2019-11-25T21:55:11.770" idx="2">
    <p:pos x="146" y="146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25T21:55:00.944" idx="1">
    <p:pos x="10" y="10"/>
    <p:text>Исполнение плана диспансеризации за 10 месяцев 2019 года составило в Пензенской области около 90%, что исполняет норматив периода и превышает показатель по ПФО. Отстает только Никольская РБ, выполнив ДОГВН на 66%.</p:text>
  </p:cm>
  <p:cm authorId="0" dt="2019-11-25T21:55:11.770" idx="2">
    <p:pos x="146" y="146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06769E8-1B37-412F-847A-458A93B82989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3DCA99-0C90-429C-8353-C9DA396CA9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0287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593AB78-FA77-4C32-84B3-E1F83D46EA88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56348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EC49FE-B13D-4610-B035-7A0927AD778A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80180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EC49FE-B13D-4610-B035-7A0927AD778A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80180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EC49FE-B13D-4610-B035-7A0927AD778A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80180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EC49FE-B13D-4610-B035-7A0927AD778A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80180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EC49FE-B13D-4610-B035-7A0927AD778A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80180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EC49FE-B13D-4610-B035-7A0927AD778A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80180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EC49FE-B13D-4610-B035-7A0927AD778A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80180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EC49FE-B13D-4610-B035-7A0927AD778A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80180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EC49FE-B13D-4610-B035-7A0927AD778A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80180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EC49FE-B13D-4610-B035-7A0927AD778A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80180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631B95C-C6D3-43B9-8C66-A124D94D5563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92116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EC49FE-B13D-4610-B035-7A0927AD778A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8018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631B95C-C6D3-43B9-8C66-A124D94D5563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98114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EC49FE-B13D-4610-B035-7A0927AD778A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52070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EC49FE-B13D-4610-B035-7A0927AD778A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58442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EC49FE-B13D-4610-B035-7A0927AD778A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94603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EC49FE-B13D-4610-B035-7A0927AD778A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80180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EC49FE-B13D-4610-B035-7A0927AD778A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80180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EC49FE-B13D-4610-B035-7A0927AD778A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8018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D0F87-DC30-4B5E-A58D-95B10E902C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295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3CA6D-B93C-4B66-9404-3F314BD01A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62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C5C59-EA5D-4706-B305-5EF2E193E0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99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E9714-3317-4642-A89C-EB21CE6AA1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123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C0E54-31BB-47BA-AE40-59520EA27C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013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D5B5-630C-435E-8AE8-085AEB9A98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671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4EC1D-0D33-4D6D-AA00-86EBACAFC8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087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C6E73-1499-42D5-B3C7-9A42E64737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55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8FF7C-02B3-4064-A2AA-34B71976F4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027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78E1C-D51D-4843-95B6-8CAA265BE4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03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13FB-A4EE-4860-84E9-95D6D4CB4A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949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F07A5-8870-42F5-A446-33B46845B4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703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A4E8DCE-FBF0-44D2-A823-57D3DFD2BF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188" y="1844824"/>
            <a:ext cx="7497762" cy="2376339"/>
          </a:xfrm>
          <a:ln w="76200">
            <a:solidFill>
              <a:srgbClr val="0070C0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Итоги работы и основные недостатки деятельности медицинских организаций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 части проведения ПМО и ДОГВН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за 4 месяца 2022 года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95388" y="4832549"/>
            <a:ext cx="6913562" cy="111680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/>
              <a:t>И.В.Пузракова</a:t>
            </a:r>
            <a:r>
              <a:rPr lang="ru-RU" dirty="0"/>
              <a:t> – </a:t>
            </a:r>
            <a:r>
              <a:rPr lang="ru-RU" dirty="0" smtClean="0"/>
              <a:t>главный внештатный специалист по медицинской профилактике Министерства здравоохранения Пензенской области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</p:txBody>
      </p:sp>
      <p:sp>
        <p:nvSpPr>
          <p:cNvPr id="307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2F0590C-FD37-430D-8823-C19F1F424536}" type="slidenum">
              <a:rPr lang="ru-RU" altLang="ru-RU" sz="1000" smtClean="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000" smtClean="0">
              <a:latin typeface="Arial" charset="0"/>
            </a:endParaRPr>
          </a:p>
        </p:txBody>
      </p:sp>
      <p:pic>
        <p:nvPicPr>
          <p:cNvPr id="6" name="Picture 2" descr="\\192.168.110.252\public\Типография\эмблема ПОЦОЗиМ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" y="116632"/>
            <a:ext cx="1600538" cy="156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998239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70C0"/>
                </a:solidFill>
              </a:rPr>
              <a:t>ДОЛЯ ВЫЯВЛЕННЫХ ФАКТОРОВ РИСКА – </a:t>
            </a:r>
            <a:br>
              <a:rPr lang="ru-RU" altLang="ru-RU" sz="2800" b="1" dirty="0" smtClean="0">
                <a:solidFill>
                  <a:srgbClr val="0070C0"/>
                </a:solidFill>
              </a:rPr>
            </a:br>
            <a:r>
              <a:rPr lang="ru-RU" altLang="ru-RU" sz="2800" b="1" dirty="0" smtClean="0">
                <a:solidFill>
                  <a:srgbClr val="0070C0"/>
                </a:solidFill>
              </a:rPr>
              <a:t>ИЗБЫТОЧНАЯ МАССА ТЕЛА</a:t>
            </a:r>
            <a:br>
              <a:rPr lang="ru-RU" altLang="ru-RU" sz="2800" b="1" dirty="0" smtClean="0">
                <a:solidFill>
                  <a:srgbClr val="0070C0"/>
                </a:solidFill>
              </a:rPr>
            </a:br>
            <a:r>
              <a:rPr lang="ru-RU" altLang="ru-RU" sz="2800" b="1" dirty="0" smtClean="0">
                <a:solidFill>
                  <a:srgbClr val="0070C0"/>
                </a:solidFill>
              </a:rPr>
              <a:t>РФ – 16,9%, Пензенская область – 28,9%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5F3479C-F7F0-48B0-B231-113EC55A2304}" type="slidenum">
              <a:rPr lang="ru-RU" altLang="ru-RU" sz="1000" smtClean="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000" smtClean="0">
              <a:latin typeface="Arial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736698968"/>
              </p:ext>
            </p:extLst>
          </p:nvPr>
        </p:nvGraphicFramePr>
        <p:xfrm>
          <a:off x="251520" y="3789040"/>
          <a:ext cx="424847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19944615"/>
              </p:ext>
            </p:extLst>
          </p:nvPr>
        </p:nvGraphicFramePr>
        <p:xfrm>
          <a:off x="323528" y="1397000"/>
          <a:ext cx="8640960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84758833"/>
              </p:ext>
            </p:extLst>
          </p:nvPr>
        </p:nvGraphicFramePr>
        <p:xfrm>
          <a:off x="4657689" y="3789040"/>
          <a:ext cx="437880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444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998239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70C0"/>
                </a:solidFill>
              </a:rPr>
              <a:t>ДОЛЯ ВЫЯВЛЕННЫХ ФАКТОРОВ РИСКА – </a:t>
            </a:r>
            <a:br>
              <a:rPr lang="ru-RU" altLang="ru-RU" sz="2800" b="1" dirty="0" smtClean="0">
                <a:solidFill>
                  <a:srgbClr val="0070C0"/>
                </a:solidFill>
              </a:rPr>
            </a:br>
            <a:r>
              <a:rPr lang="ru-RU" altLang="ru-RU" sz="2800" b="1" dirty="0" smtClean="0">
                <a:solidFill>
                  <a:srgbClr val="0070C0"/>
                </a:solidFill>
              </a:rPr>
              <a:t>ОЖИРЕНИЕ</a:t>
            </a:r>
            <a:br>
              <a:rPr lang="ru-RU" altLang="ru-RU" sz="2800" b="1" dirty="0" smtClean="0">
                <a:solidFill>
                  <a:srgbClr val="0070C0"/>
                </a:solidFill>
              </a:rPr>
            </a:br>
            <a:r>
              <a:rPr lang="ru-RU" altLang="ru-RU" sz="2800" b="1" dirty="0" smtClean="0">
                <a:solidFill>
                  <a:srgbClr val="0070C0"/>
                </a:solidFill>
              </a:rPr>
              <a:t>РФ – 8,6%, Пензенская область – 17,4%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5F3479C-F7F0-48B0-B231-113EC55A2304}" type="slidenum">
              <a:rPr lang="ru-RU" altLang="ru-RU" sz="1000" smtClean="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000" smtClean="0">
              <a:latin typeface="Arial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95761173"/>
              </p:ext>
            </p:extLst>
          </p:nvPr>
        </p:nvGraphicFramePr>
        <p:xfrm>
          <a:off x="323528" y="1397000"/>
          <a:ext cx="4176464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22488890"/>
              </p:ext>
            </p:extLst>
          </p:nvPr>
        </p:nvGraphicFramePr>
        <p:xfrm>
          <a:off x="4788025" y="1340768"/>
          <a:ext cx="4176463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05950887"/>
              </p:ext>
            </p:extLst>
          </p:nvPr>
        </p:nvGraphicFramePr>
        <p:xfrm>
          <a:off x="323528" y="3861048"/>
          <a:ext cx="8712968" cy="253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624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85010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70C0"/>
                </a:solidFill>
              </a:rPr>
              <a:t>Частота выявления БСК, на 100 </a:t>
            </a:r>
            <a:r>
              <a:rPr lang="ru-RU" altLang="ru-RU" sz="2800" b="1" dirty="0" err="1" smtClean="0">
                <a:solidFill>
                  <a:srgbClr val="0070C0"/>
                </a:solidFill>
              </a:rPr>
              <a:t>тыс.населения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5F3479C-F7F0-48B0-B231-113EC55A2304}" type="slidenum">
              <a:rPr lang="ru-RU" altLang="ru-RU" sz="1000" smtClean="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000" smtClean="0">
              <a:latin typeface="Arial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0291620"/>
              </p:ext>
            </p:extLst>
          </p:nvPr>
        </p:nvGraphicFramePr>
        <p:xfrm>
          <a:off x="6948264" y="3789040"/>
          <a:ext cx="216024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06414417"/>
              </p:ext>
            </p:extLst>
          </p:nvPr>
        </p:nvGraphicFramePr>
        <p:xfrm>
          <a:off x="323528" y="1052736"/>
          <a:ext cx="8712968" cy="253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98227704"/>
              </p:ext>
            </p:extLst>
          </p:nvPr>
        </p:nvGraphicFramePr>
        <p:xfrm>
          <a:off x="323528" y="3789040"/>
          <a:ext cx="648072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62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85010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70C0"/>
                </a:solidFill>
              </a:rPr>
              <a:t>Частота выявления ЗНО, на 100 </a:t>
            </a:r>
            <a:r>
              <a:rPr lang="ru-RU" altLang="ru-RU" sz="2800" b="1" dirty="0" err="1" smtClean="0">
                <a:solidFill>
                  <a:srgbClr val="0070C0"/>
                </a:solidFill>
              </a:rPr>
              <a:t>тыс.населения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5F3479C-F7F0-48B0-B231-113EC55A2304}" type="slidenum">
              <a:rPr lang="ru-RU" altLang="ru-RU" sz="1000" smtClean="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000" smtClean="0">
              <a:latin typeface="Arial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51767262"/>
              </p:ext>
            </p:extLst>
          </p:nvPr>
        </p:nvGraphicFramePr>
        <p:xfrm>
          <a:off x="6948264" y="3789040"/>
          <a:ext cx="216024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31719964"/>
              </p:ext>
            </p:extLst>
          </p:nvPr>
        </p:nvGraphicFramePr>
        <p:xfrm>
          <a:off x="323528" y="1052736"/>
          <a:ext cx="8712968" cy="253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93296257"/>
              </p:ext>
            </p:extLst>
          </p:nvPr>
        </p:nvGraphicFramePr>
        <p:xfrm>
          <a:off x="323528" y="3789040"/>
          <a:ext cx="648072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5073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85010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70C0"/>
                </a:solidFill>
              </a:rPr>
              <a:t>Доля выявленных ЗНО на 0-2 стадии, на 100 </a:t>
            </a:r>
            <a:r>
              <a:rPr lang="ru-RU" altLang="ru-RU" sz="2800" b="1" dirty="0" err="1" smtClean="0">
                <a:solidFill>
                  <a:srgbClr val="0070C0"/>
                </a:solidFill>
              </a:rPr>
              <a:t>тыс.населения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5F3479C-F7F0-48B0-B231-113EC55A2304}" type="slidenum">
              <a:rPr lang="ru-RU" altLang="ru-RU" sz="1000" smtClean="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000" smtClean="0">
              <a:latin typeface="Arial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35397060"/>
              </p:ext>
            </p:extLst>
          </p:nvPr>
        </p:nvGraphicFramePr>
        <p:xfrm>
          <a:off x="6948264" y="3789040"/>
          <a:ext cx="216024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92284766"/>
              </p:ext>
            </p:extLst>
          </p:nvPr>
        </p:nvGraphicFramePr>
        <p:xfrm>
          <a:off x="323528" y="1052736"/>
          <a:ext cx="8712968" cy="253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815121045"/>
              </p:ext>
            </p:extLst>
          </p:nvPr>
        </p:nvGraphicFramePr>
        <p:xfrm>
          <a:off x="323528" y="3789040"/>
          <a:ext cx="648072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409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3" t="12307" r="1968" b="19373"/>
          <a:stretch/>
        </p:blipFill>
        <p:spPr>
          <a:xfrm>
            <a:off x="262357" y="2790220"/>
            <a:ext cx="2690914" cy="2294964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7"/>
            <a:ext cx="8712968" cy="85010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70C0"/>
                </a:solidFill>
              </a:rPr>
              <a:t>Качество проведения методов </a:t>
            </a:r>
            <a:r>
              <a:rPr lang="ru-RU" altLang="ru-RU" sz="2800" b="1" dirty="0" err="1" smtClean="0">
                <a:solidFill>
                  <a:srgbClr val="0070C0"/>
                </a:solidFill>
              </a:rPr>
              <a:t>онкоскрининга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 </a:t>
            </a:r>
            <a:r>
              <a:rPr lang="ru-RU" altLang="ru-RU" sz="2800" b="1" dirty="0">
                <a:solidFill>
                  <a:srgbClr val="0070C0"/>
                </a:solidFill>
              </a:rPr>
              <a:t>в рамках ДОГВН -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/>
            </a:r>
            <a:br>
              <a:rPr lang="ru-RU" altLang="ru-RU" sz="2800" b="1" dirty="0" smtClean="0">
                <a:solidFill>
                  <a:srgbClr val="0070C0"/>
                </a:solidFill>
              </a:rPr>
            </a:br>
            <a:r>
              <a:rPr lang="ru-RU" altLang="ru-RU" sz="2800" b="1" dirty="0" smtClean="0">
                <a:solidFill>
                  <a:srgbClr val="0070C0"/>
                </a:solidFill>
              </a:rPr>
              <a:t>цитологическое </a:t>
            </a:r>
            <a:r>
              <a:rPr lang="ru-RU" altLang="ru-RU" sz="2800" b="1" dirty="0">
                <a:solidFill>
                  <a:srgbClr val="0070C0"/>
                </a:solidFill>
              </a:rPr>
              <a:t>исследование мазка с шейки 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матки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5F3479C-F7F0-48B0-B231-113EC55A2304}" type="slidenum">
              <a:rPr lang="ru-RU" altLang="ru-RU" sz="1000" smtClean="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000" smtClean="0">
              <a:latin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232122"/>
              </p:ext>
            </p:extLst>
          </p:nvPr>
        </p:nvGraphicFramePr>
        <p:xfrm>
          <a:off x="4211960" y="2089608"/>
          <a:ext cx="4392488" cy="4464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2196244"/>
              </a:tblGrid>
              <a:tr h="57587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выявлено патологических отклонений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04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 МО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Кол-во исследований</a:t>
                      </a: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04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БЕССОНОВСКАЯ РБ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304</a:t>
                      </a:r>
                    </a:p>
                  </a:txBody>
                  <a:tcPr marL="9525" marR="9525" marT="9525" marB="0" anchor="b"/>
                </a:tc>
              </a:tr>
              <a:tr h="3204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КОЛЫШЛЕЙСКАЯ РБ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174</a:t>
                      </a:r>
                    </a:p>
                  </a:txBody>
                  <a:tcPr marL="9525" marR="9525" marT="9525" marB="0" anchor="b"/>
                </a:tc>
              </a:tr>
              <a:tr h="3204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МАЛОСЕРДОБИНСКАЯ УБ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</a:tr>
              <a:tr h="3204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КАМЕШКИРСКАЯ УБ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3204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НЕВЕРКИНСКАЯ УБ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</a:tr>
              <a:tr h="3204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НИЖНЕЛОМОВСКАЯ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МРБ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263</a:t>
                      </a:r>
                    </a:p>
                  </a:txBody>
                  <a:tcPr marL="9525" marR="9525" marT="9525" marB="0" anchor="b"/>
                </a:tc>
              </a:tr>
              <a:tr h="3204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ВАДИНСКАЯ УБ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192</a:t>
                      </a:r>
                    </a:p>
                  </a:txBody>
                  <a:tcPr marL="9525" marR="9525" marT="9525" marB="0" anchor="b"/>
                </a:tc>
              </a:tr>
              <a:tr h="3204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ПАЧЕЛМСКАЯ УБ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</a:tr>
              <a:tr h="3204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БЕКОВСКАЯ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</a:tr>
              <a:tr h="3204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ТАМАЛИНСКАЯ УБ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</a:tr>
              <a:tr h="3204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ФГБОУ ВПО ПГУ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443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1233626"/>
            <a:ext cx="8496944" cy="36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Доля патологических отклонений – 2,6% (областной показатель)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1844824"/>
            <a:ext cx="3600400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MAX – </a:t>
            </a:r>
            <a:r>
              <a:rPr lang="ru-RU" dirty="0" smtClean="0"/>
              <a:t>Каменская МРБ– 24,9%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«0» случаев РШМ</a:t>
            </a:r>
            <a:endParaRPr lang="ru-RU" dirty="0"/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25144"/>
            <a:ext cx="2232248" cy="18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1835696" y="2204864"/>
            <a:ext cx="432048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7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80186"/>
            <a:ext cx="2792091" cy="234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" y="3212976"/>
            <a:ext cx="2010375" cy="21463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7"/>
            <a:ext cx="8712968" cy="85010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70C0"/>
                </a:solidFill>
              </a:rPr>
              <a:t>Качество проведения методов </a:t>
            </a:r>
            <a:r>
              <a:rPr lang="ru-RU" altLang="ru-RU" sz="2800" b="1" dirty="0" err="1" smtClean="0">
                <a:solidFill>
                  <a:srgbClr val="0070C0"/>
                </a:solidFill>
              </a:rPr>
              <a:t>онкоскрининга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 </a:t>
            </a:r>
            <a:r>
              <a:rPr lang="ru-RU" altLang="ru-RU" sz="2800" b="1" dirty="0">
                <a:solidFill>
                  <a:srgbClr val="0070C0"/>
                </a:solidFill>
              </a:rPr>
              <a:t>в рамках ДОГВН -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/>
            </a:r>
            <a:br>
              <a:rPr lang="ru-RU" altLang="ru-RU" sz="2800" b="1" dirty="0" smtClean="0">
                <a:solidFill>
                  <a:srgbClr val="0070C0"/>
                </a:solidFill>
              </a:rPr>
            </a:br>
            <a:r>
              <a:rPr lang="ru-RU" altLang="ru-RU" sz="2800" b="1" dirty="0" smtClean="0">
                <a:solidFill>
                  <a:srgbClr val="0070C0"/>
                </a:solidFill>
              </a:rPr>
              <a:t>маммография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5F3479C-F7F0-48B0-B231-113EC55A2304}" type="slidenum">
              <a:rPr lang="ru-RU" altLang="ru-RU" sz="1000" smtClean="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000" smtClean="0">
              <a:latin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310795"/>
              </p:ext>
            </p:extLst>
          </p:nvPr>
        </p:nvGraphicFramePr>
        <p:xfrm>
          <a:off x="4716016" y="2406894"/>
          <a:ext cx="4181052" cy="3956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526"/>
                <a:gridCol w="2090526"/>
              </a:tblGrid>
              <a:tr h="3708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выявлено патологических отклонений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 МО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Кол-во исследований</a:t>
                      </a: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БЕССОНОВСКАЯ РБ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МАЛОСЕРДОБИНСКАЯ УБ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НЕВЕРКИНСКАЯ УБ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НИЖНЕЛОМОВСКАЯ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МРБ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414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ВАДИНСКАЯ УБ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БЕКОВСКАЯ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УБ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ТАМАЛИНСКАЯ УБ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ФГБОУ ВПО ПГУ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2064" y="1340768"/>
            <a:ext cx="8646400" cy="36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Доля патологических отклонений – 31,9% (областной показатель)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2064" y="2090999"/>
            <a:ext cx="4397928" cy="120032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MAX – </a:t>
            </a:r>
            <a:r>
              <a:rPr lang="ru-RU" dirty="0" smtClean="0"/>
              <a:t>Городская поликлиника – 52,9%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«6» случаев РМЖ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123728" y="2420888"/>
            <a:ext cx="432048" cy="50405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939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81" y="4260710"/>
            <a:ext cx="2720083" cy="228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7"/>
            <a:ext cx="8712968" cy="85010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70C0"/>
                </a:solidFill>
              </a:rPr>
              <a:t>Качество проведения методов </a:t>
            </a:r>
            <a:r>
              <a:rPr lang="ru-RU" altLang="ru-RU" sz="2800" b="1" dirty="0" err="1" smtClean="0">
                <a:solidFill>
                  <a:srgbClr val="0070C0"/>
                </a:solidFill>
              </a:rPr>
              <a:t>онкоскрининга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 </a:t>
            </a:r>
            <a:r>
              <a:rPr lang="ru-RU" altLang="ru-RU" sz="2800" b="1" dirty="0">
                <a:solidFill>
                  <a:srgbClr val="0070C0"/>
                </a:solidFill>
              </a:rPr>
              <a:t>в рамках ДОГВН -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/>
            </a:r>
            <a:br>
              <a:rPr lang="ru-RU" altLang="ru-RU" sz="2800" b="1" dirty="0" smtClean="0">
                <a:solidFill>
                  <a:srgbClr val="0070C0"/>
                </a:solidFill>
              </a:rPr>
            </a:br>
            <a:r>
              <a:rPr lang="ru-RU" altLang="ru-RU" sz="2800" b="1" dirty="0" smtClean="0">
                <a:solidFill>
                  <a:srgbClr val="0070C0"/>
                </a:solidFill>
              </a:rPr>
              <a:t>ПСА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5F3479C-F7F0-48B0-B231-113EC55A2304}" type="slidenum">
              <a:rPr lang="ru-RU" altLang="ru-RU" sz="1000" smtClean="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000" smtClean="0">
              <a:latin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401851"/>
              </p:ext>
            </p:extLst>
          </p:nvPr>
        </p:nvGraphicFramePr>
        <p:xfrm>
          <a:off x="4426682" y="1988840"/>
          <a:ext cx="4392488" cy="4698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2196244"/>
              </a:tblGrid>
              <a:tr h="3708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выявлено патологических отклонений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 МО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Кол-во исследований</a:t>
                      </a: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КОЛЫШЛЕЙСКАЯ РБ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ОАО "РЖД"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БЕССОНОВСКАЯ РБ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МАЛОСЕРДОБИНСКАЯ УБ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НЕВЕРКИНСКАЯ УБ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НИЖНЕЛОМОВСКАЯ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МРБ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ВАДИНСКАЯ УБ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БЕКОВСКАЯ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ТАМАЛИНСКАЯ УБ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ФГБОУ ВПО ПГУ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2064" y="1340768"/>
            <a:ext cx="8646400" cy="36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Доля патологических отклонений – 5% (областной показатель)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988840"/>
            <a:ext cx="3744416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MAX – </a:t>
            </a:r>
            <a:r>
              <a:rPr lang="ru-RU" dirty="0" smtClean="0"/>
              <a:t>Белинская РБ– 18,9%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«0» случаев РПЖ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" y="3356992"/>
            <a:ext cx="2016224" cy="2016224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>
            <a:off x="1907704" y="2300972"/>
            <a:ext cx="41266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1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40682"/>
            <a:ext cx="2720083" cy="228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7"/>
            <a:ext cx="8712968" cy="85010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70C0"/>
                </a:solidFill>
              </a:rPr>
              <a:t>Качество проведения методов </a:t>
            </a:r>
            <a:r>
              <a:rPr lang="ru-RU" altLang="ru-RU" sz="2800" b="1" dirty="0" err="1" smtClean="0">
                <a:solidFill>
                  <a:srgbClr val="0070C0"/>
                </a:solidFill>
              </a:rPr>
              <a:t>онкоскрининга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 </a:t>
            </a:r>
            <a:r>
              <a:rPr lang="ru-RU" altLang="ru-RU" sz="2800" b="1" dirty="0">
                <a:solidFill>
                  <a:srgbClr val="0070C0"/>
                </a:solidFill>
              </a:rPr>
              <a:t>в рамках ДОГВН -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/>
            </a:r>
            <a:br>
              <a:rPr lang="ru-RU" altLang="ru-RU" sz="2800" b="1" dirty="0" smtClean="0">
                <a:solidFill>
                  <a:srgbClr val="0070C0"/>
                </a:solidFill>
              </a:rPr>
            </a:br>
            <a:r>
              <a:rPr lang="ru-RU" altLang="ru-RU" sz="2800" b="1" dirty="0" smtClean="0">
                <a:solidFill>
                  <a:srgbClr val="0070C0"/>
                </a:solidFill>
              </a:rPr>
              <a:t>исследование кала на скрытую кровь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5F3479C-F7F0-48B0-B231-113EC55A2304}" type="slidenum">
              <a:rPr lang="ru-RU" altLang="ru-RU" sz="1000" smtClean="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000" smtClean="0">
              <a:latin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297978"/>
              </p:ext>
            </p:extLst>
          </p:nvPr>
        </p:nvGraphicFramePr>
        <p:xfrm>
          <a:off x="4499992" y="3284984"/>
          <a:ext cx="4392488" cy="3215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2196244"/>
              </a:tblGrid>
              <a:tr h="3708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выявлено патологических отклонений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 МО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Кол-во исследований</a:t>
                      </a: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СПАССКАЯ УБ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МАЛОСЕРДОБИНСКАЯ УБ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НЕВЕРКИНСКАЯ УБ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НИЖНЕЛОМОВСКАЯ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МРБ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ТАМАЛИНСКАЯ УБ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ФГБОУ ВПО ПГУ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2064" y="1340768"/>
            <a:ext cx="8646400" cy="36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Доля патологических отклонений – 9,2% (областной показатель)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2064" y="1964739"/>
            <a:ext cx="4968552" cy="120032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MAX – </a:t>
            </a:r>
            <a:r>
              <a:rPr lang="ru-RU" dirty="0" smtClean="0"/>
              <a:t>Городская поликлиника– 19,1%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«2» случая КРР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87" y="3218290"/>
            <a:ext cx="1844784" cy="1844784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>
          <a:xfrm>
            <a:off x="2483768" y="2276872"/>
            <a:ext cx="432048" cy="57606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759619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70C0"/>
                </a:solidFill>
              </a:rPr>
              <a:t>Нарушения, выявленные при проведении ОМВ,</a:t>
            </a:r>
            <a:br>
              <a:rPr lang="ru-RU" altLang="ru-RU" sz="2800" b="1" dirty="0" smtClean="0">
                <a:solidFill>
                  <a:srgbClr val="0070C0"/>
                </a:solidFill>
              </a:rPr>
            </a:br>
            <a:r>
              <a:rPr lang="ru-RU" altLang="ru-RU" sz="2800" b="1" dirty="0" smtClean="0">
                <a:solidFill>
                  <a:srgbClr val="0070C0"/>
                </a:solidFill>
              </a:rPr>
              <a:t> и меры по их устранению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863121"/>
              </p:ext>
            </p:extLst>
          </p:nvPr>
        </p:nvGraphicFramePr>
        <p:xfrm>
          <a:off x="611560" y="1268760"/>
          <a:ext cx="7886700" cy="5305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520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Нарушение/недостатки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Меры по устранению</a:t>
                      </a:r>
                      <a:endParaRPr lang="ru-RU" dirty="0"/>
                    </a:p>
                  </a:txBody>
                  <a:tcPr/>
                </a:tc>
              </a:tr>
              <a:tr h="954977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обучения (циклы ПК) по программам профилактики ХНИЗ у сотрудников К/ОМП и врачей-участковых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Базы для повышения квалификации медицинских сотрудников: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ФГБУ «НМИЦ ТПМ» Минздрава России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Пензенский институт усовершенствования врачей филиала ФГБОУ ДПО РМАНПО Минздрава России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1014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наглядной маршрутизации в регистратуре и холлах поликлиник по ПМО, ДОГВН и УД.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Организовать четкую, качественную наглядную маршрутизацию от регистратуры до К/ОМП.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10147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dirty="0" smtClean="0"/>
                        <a:t>Несоответствие информации в части времени прохождения</a:t>
                      </a:r>
                      <a:r>
                        <a:rPr lang="ru-RU" baseline="0" dirty="0" smtClean="0"/>
                        <a:t> ПМО, ДОГВН и УД (</a:t>
                      </a:r>
                      <a:r>
                        <a:rPr lang="ru-RU" dirty="0" smtClean="0"/>
                        <a:t>график</a:t>
                      </a:r>
                      <a:r>
                        <a:rPr lang="ru-RU" baseline="0" dirty="0" smtClean="0"/>
                        <a:t> работы) на сайте МО, в маршрутных картах и на стендах МО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ru-RU" dirty="0" smtClean="0"/>
                        <a:t>Приказ МЗ РФ от 27.04.2021г. №404н «Об утверждении Порядка проведения ПМО и ДОГВН» - обязательное условие – вечерние часы и</a:t>
                      </a:r>
                      <a:r>
                        <a:rPr lang="ru-RU" baseline="0" dirty="0" smtClean="0"/>
                        <a:t> в субботу</a:t>
                      </a:r>
                      <a:endParaRPr lang="ru-RU" dirty="0"/>
                    </a:p>
                  </a:txBody>
                  <a:tcPr/>
                </a:tc>
              </a:tr>
              <a:tr h="589934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dirty="0" smtClean="0"/>
                        <a:t>Отсутствие</a:t>
                      </a:r>
                      <a:r>
                        <a:rPr lang="ru-RU" baseline="0" dirty="0" smtClean="0"/>
                        <a:t> дистанционной записи для прохождения ПМО, ДОГВН и УД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ru-RU" dirty="0" smtClean="0"/>
                        <a:t>Приказ МЗ РФ от 27.04.2021г. №404н «Об утверждении Порядка проведения ПМО и ДОГВН» </a:t>
                      </a:r>
                      <a:endParaRPr lang="ru-RU" dirty="0"/>
                    </a:p>
                  </a:txBody>
                  <a:tcPr/>
                </a:tc>
              </a:tr>
              <a:tr h="810147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dirty="0" smtClean="0"/>
                        <a:t>Использование форм информированного добровольного согласия </a:t>
                      </a:r>
                      <a:r>
                        <a:rPr lang="ru-RU" sz="1200" dirty="0" smtClean="0"/>
                        <a:t>на медицинское вмешательство и </a:t>
                      </a:r>
                      <a:r>
                        <a:rPr lang="ru-RU" sz="1200" dirty="0" smtClean="0"/>
                        <a:t>отказа от него «старого» образца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ru-RU" sz="1200" dirty="0" smtClean="0"/>
                        <a:t>Приказ МЗ РФ от 12.11.2021г. №1051н «Об утверждении Порядка дачи информированного добровольного согласия на медицинское …» (вступил в силу с 01.03.2022</a:t>
                      </a:r>
                      <a:endParaRPr lang="ru-RU" dirty="0"/>
                    </a:p>
                  </a:txBody>
                  <a:tcPr/>
                </a:tc>
              </a:tr>
              <a:tr h="78134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Анкет на выявление ХНИЗ, факторов риска их развития, потребления наркотических средств и психотропных веществ без назначения врача «старого» образца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Методические рекомендации «Организация проведения ПМО и ДОГВН» (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год)</a:t>
                      </a:r>
                    </a:p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5F3479C-F7F0-48B0-B231-113EC55A2304}" type="slidenum">
              <a:rPr lang="ru-RU" altLang="ru-RU" sz="1000" smtClean="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0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86" y="1975597"/>
            <a:ext cx="3268464" cy="246676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3595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Нормативные документы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97138"/>
            <a:ext cx="1562100" cy="1562100"/>
          </a:xfrm>
        </p:spPr>
      </p:pic>
      <p:sp>
        <p:nvSpPr>
          <p:cNvPr id="819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0390B08-B12B-4BE6-B0CB-706ED84EB78D}" type="slidenum">
              <a:rPr lang="ru-RU" altLang="ru-RU" smtClean="0">
                <a:solidFill>
                  <a:srgbClr val="898989"/>
                </a:solidFill>
              </a:rPr>
              <a:pPr/>
              <a:t>2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6046799"/>
            <a:ext cx="3524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Нормативно-правовые акты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 сайте НМИЦТПМ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218271"/>
            <a:ext cx="8336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Приказ </a:t>
            </a:r>
            <a:r>
              <a:rPr lang="ru-RU" dirty="0"/>
              <a:t>Минздрава России от 27.04.21 №404н </a:t>
            </a:r>
            <a:r>
              <a:rPr lang="ru-RU" dirty="0" smtClean="0"/>
              <a:t>«Об </a:t>
            </a:r>
            <a:r>
              <a:rPr lang="ru-RU" dirty="0"/>
              <a:t>утверждении </a:t>
            </a:r>
            <a:endParaRPr lang="ru-RU" dirty="0" smtClean="0"/>
          </a:p>
          <a:p>
            <a:r>
              <a:rPr lang="ru-RU" dirty="0" smtClean="0"/>
              <a:t>порядка </a:t>
            </a:r>
            <a:r>
              <a:rPr lang="ru-RU" dirty="0"/>
              <a:t>проведения ПМО и Д определенных групп взрослого населения</a:t>
            </a:r>
            <a:r>
              <a:rPr lang="ru-RU" dirty="0" smtClean="0"/>
              <a:t>»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6596" y="1958884"/>
            <a:ext cx="47345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Методические рекомендации «Организация проведения </a:t>
            </a:r>
            <a:r>
              <a:rPr lang="ru-RU" dirty="0" smtClean="0"/>
              <a:t>ПМО и ДОГВН</a:t>
            </a:r>
            <a:r>
              <a:rPr lang="ru-RU" dirty="0" smtClean="0"/>
              <a:t>» 2020 года</a:t>
            </a:r>
            <a:endParaRPr lang="ru-RU" dirty="0"/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Временные </a:t>
            </a:r>
            <a:r>
              <a:rPr lang="ru-RU" dirty="0"/>
              <a:t>методические рекомендации по организации проведения </a:t>
            </a:r>
            <a:r>
              <a:rPr lang="ru-RU" dirty="0" smtClean="0"/>
              <a:t>ПМО и </a:t>
            </a:r>
            <a:r>
              <a:rPr lang="ru-RU" dirty="0"/>
              <a:t>диспансеризации в условиях сохранения рисков распространения </a:t>
            </a:r>
            <a:r>
              <a:rPr lang="ru-RU" dirty="0" smtClean="0"/>
              <a:t>НКИ (COVID-19</a:t>
            </a:r>
            <a:r>
              <a:rPr lang="ru-RU" dirty="0"/>
              <a:t>)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Методические рекомендации «Организация процесса диспансеризации </a:t>
            </a:r>
            <a:r>
              <a:rPr lang="ru-RU" dirty="0" smtClean="0"/>
              <a:t>на </a:t>
            </a:r>
            <a:r>
              <a:rPr lang="ru-RU" dirty="0"/>
              <a:t>принципах бережливого производства»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СОП </a:t>
            </a:r>
            <a:r>
              <a:rPr lang="ru-RU" dirty="0"/>
              <a:t>«По проведению </a:t>
            </a:r>
            <a:r>
              <a:rPr lang="ru-RU" dirty="0" smtClean="0"/>
              <a:t>ПМО </a:t>
            </a:r>
            <a:r>
              <a:rPr lang="ru-RU" dirty="0"/>
              <a:t>и </a:t>
            </a:r>
            <a:r>
              <a:rPr lang="ru-RU" dirty="0" smtClean="0"/>
              <a:t>ДОГВН» - в разработке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41409"/>
            <a:ext cx="1008112" cy="991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759619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70C0"/>
                </a:solidFill>
              </a:rPr>
              <a:t>Нарушения, выявленные при проведении ОМВ,</a:t>
            </a:r>
            <a:br>
              <a:rPr lang="ru-RU" altLang="ru-RU" sz="2800" b="1" dirty="0" smtClean="0">
                <a:solidFill>
                  <a:srgbClr val="0070C0"/>
                </a:solidFill>
              </a:rPr>
            </a:br>
            <a:r>
              <a:rPr lang="ru-RU" altLang="ru-RU" sz="2800" b="1" dirty="0" smtClean="0">
                <a:solidFill>
                  <a:srgbClr val="0070C0"/>
                </a:solidFill>
              </a:rPr>
              <a:t> и меры по их устранению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419425"/>
              </p:ext>
            </p:extLst>
          </p:nvPr>
        </p:nvGraphicFramePr>
        <p:xfrm>
          <a:off x="395536" y="1412776"/>
          <a:ext cx="8496944" cy="501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Нарушение/недостатки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Меры по устранению</a:t>
                      </a:r>
                      <a:endParaRPr lang="ru-RU" dirty="0"/>
                    </a:p>
                  </a:txBody>
                  <a:tcPr/>
                </a:tc>
              </a:tr>
              <a:tr h="709280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или использование «старого» варианта учетной формы медицинской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документации №131/у «Карта учета ПМО (диспансеризации)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МЗ РФ от 10.11.2020 №1207н «Об утверждении учетной формы медицинской документации №131/у…»</a:t>
                      </a:r>
                    </a:p>
                  </a:txBody>
                  <a:tcPr/>
                </a:tc>
              </a:tr>
              <a:tr h="853296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Низкое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качество выявления факторов риска, некорректное определение ССР, группы состояния здоровья, не соблюдение правил вынесения заключения по результатам анкетирования граждан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МЗ РФ от 27.04.2021г. №404н «Об утверждении Порядка проведения ПМО и ДОГВН» - диагностические критерии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ФР</a:t>
                      </a:r>
                    </a:p>
                    <a:p>
                      <a:pPr algn="just"/>
                      <a:endParaRPr lang="ru-RU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Методические рекомендации «Организация проведения ПМО и ДОГВН» (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год) – правила вынесения заключения по результатам анкетирования</a:t>
                      </a:r>
                    </a:p>
                  </a:txBody>
                  <a:tcPr/>
                </a:tc>
              </a:tr>
              <a:tr h="853296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Нарушение требований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приказа МЗ РФ от 27.04.2021г. №404н «Об утверждении Порядка проведения ПМО и ДОГВН» в части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онкоскринингов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171450" marR="0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Маммография …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двойным прочтением рентгенограмм</a:t>
                      </a:r>
                    </a:p>
                    <a:p>
                      <a:pPr marL="171450" marR="0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Исследование кала на скрытую кровь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иммунохимическим качественным или количественным методом</a:t>
                      </a:r>
                    </a:p>
                    <a:p>
                      <a:pPr marL="171450" marR="0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Цитологическое исследование мазка (соскоба) с шейки матки –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окрашивании по </a:t>
                      </a:r>
                      <a:r>
                        <a:rPr lang="ru-RU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Папаниколау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МЗ РФ от 27.04.2021г. №404н «Об утверждении Порядка проведения ПМО и ДОГВН»  - Перечень мероприятий скрининга и методов исследований, направленных на раннее выявление онкологических заболеваний (приложение №2)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перевода на 2-ой этап ДОГВН при наличии соответствующих показаний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МЗ РФ от 27.04.2021г. №404н «Об утверждении Порядка проведения ПМО и ДОГВН»  </a:t>
                      </a:r>
                    </a:p>
                    <a:p>
                      <a:pPr algn="just"/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«Алгоритмы перевода на второй этап ДОГВН» от 01.10.2021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5F3479C-F7F0-48B0-B231-113EC55A2304}" type="slidenum">
              <a:rPr lang="ru-RU" altLang="ru-RU" sz="1000" smtClean="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0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759619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70C0"/>
                </a:solidFill>
              </a:rPr>
              <a:t>Нарушения, выявленные при проведении ОМВ,</a:t>
            </a:r>
            <a:br>
              <a:rPr lang="ru-RU" altLang="ru-RU" sz="2800" b="1" dirty="0" smtClean="0">
                <a:solidFill>
                  <a:srgbClr val="0070C0"/>
                </a:solidFill>
              </a:rPr>
            </a:br>
            <a:r>
              <a:rPr lang="ru-RU" altLang="ru-RU" sz="2800" b="1" dirty="0" smtClean="0">
                <a:solidFill>
                  <a:srgbClr val="0070C0"/>
                </a:solidFill>
              </a:rPr>
              <a:t> и меры по их устранению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538017"/>
              </p:ext>
            </p:extLst>
          </p:nvPr>
        </p:nvGraphicFramePr>
        <p:xfrm>
          <a:off x="395536" y="1412776"/>
          <a:ext cx="8496944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Нарушение/недостатки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Меры по устранению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Низкое качество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ведения медицинской документации (отсутствие подписи пациента и медицинского сотрудника на ИДС, отсутствие печати/Ф.И.О. лаборанта на результатах исследований, отсутствие пометки о ПМО/ДОГВН на комплекте документов, некоторых видов обследований в полном объеме, нет информации о выявленных ФР, в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ССР, группе состояния здоровья, нет четкого обоснования перевода на 2-ой этап ДОГВН)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МЗ РФ от 27.04.2021г. №404н «Об утверждении Порядка проведения ПМО и ДОГВН»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диспансерного наблюдения пациентов 2-ой группы состояния здоровья в К/ОМП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МЗ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РФ от 29.03.2019 №173н «Об утверждении порядка проведения диспансерного наблюдения за взрослыми» – сейчас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МЗ</a:t>
                      </a:r>
                      <a:r>
                        <a:rPr lang="ru-RU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РФ от 15.03.2022 №168н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«Об утверждении порядка проведения диспансерного наблюдения за взрослыми» – </a:t>
                      </a:r>
                      <a:r>
                        <a:rPr lang="ru-RU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 1 сентября 2022 года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Недостаточная работа по проведению информационно-коммуникационной кампании (СМИ, интернет, соц. сети и т.д.)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ru-RU" sz="1200" dirty="0" smtClean="0"/>
                        <a:t>Разрабатывать </a:t>
                      </a:r>
                      <a:r>
                        <a:rPr lang="ru-RU" sz="1200" b="1" dirty="0" smtClean="0"/>
                        <a:t>ежемесячный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план проведения информационно-коммуникационной кампании с размещением</a:t>
                      </a:r>
                      <a:r>
                        <a:rPr lang="ru-RU" sz="1200" baseline="0" dirty="0" smtClean="0"/>
                        <a:t> в социальных сетях 3-5 постов </a:t>
                      </a:r>
                      <a:r>
                        <a:rPr lang="ru-RU" sz="1200" b="1" baseline="0" dirty="0" smtClean="0"/>
                        <a:t>в неделю</a:t>
                      </a:r>
                      <a:r>
                        <a:rPr lang="ru-RU" sz="1200" baseline="0" dirty="0" smtClean="0"/>
                        <a:t>, подготовкой как минимум 1 статьи в месяц для районной газеты, ТВ и др.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5F3479C-F7F0-48B0-B231-113EC55A2304}" type="slidenum">
              <a:rPr lang="ru-RU" altLang="ru-RU" sz="1000" smtClean="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0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7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65125"/>
            <a:ext cx="7183710" cy="97564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ГБУЗ «Пензенский областной центр общественного здоровья и медицинской профилактики»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96" y="4153882"/>
            <a:ext cx="2375898" cy="237589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C0E54-31BB-47BA-AE40-59520EA27C2E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90" y="3223967"/>
            <a:ext cx="1728192" cy="1728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252" y="2023638"/>
            <a:ext cx="2512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Сайт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Раздел «Буклеты, брошюры, листовки»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3720" y="2598503"/>
            <a:ext cx="3085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Аккаунт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49" y="3363930"/>
            <a:ext cx="1832992" cy="875328"/>
          </a:xfrm>
          <a:prstGeom prst="rect">
            <a:avLst/>
          </a:prstGeom>
        </p:spPr>
      </p:pic>
      <p:pic>
        <p:nvPicPr>
          <p:cNvPr id="10" name="Picture 2" descr="\\192.168.110.252\public\Типография\эмблема ПОЦОЗиМ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" y="116632"/>
            <a:ext cx="1248087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09" y="1818740"/>
            <a:ext cx="2265482" cy="490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5525" y="188913"/>
            <a:ext cx="7772400" cy="1008062"/>
          </a:xfrm>
        </p:spPr>
        <p:txBody>
          <a:bodyPr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70C0"/>
                </a:solidFill>
              </a:rPr>
              <a:t>Качественные аспекты проведения ПМО и ДОГВН за 4 месяца 2022 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года</a:t>
            </a:r>
            <a:br>
              <a:rPr lang="ru-RU" altLang="ru-RU" sz="2800" b="1" dirty="0" smtClean="0">
                <a:solidFill>
                  <a:srgbClr val="0070C0"/>
                </a:solidFill>
              </a:rPr>
            </a:br>
            <a:r>
              <a:rPr lang="ru-RU" altLang="ru-RU" sz="2800" b="1" dirty="0" smtClean="0">
                <a:solidFill>
                  <a:srgbClr val="0070C0"/>
                </a:solidFill>
              </a:rPr>
              <a:t>(по анализу формы №131/о)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sp>
        <p:nvSpPr>
          <p:cNvPr id="1024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9CA7379-EDCB-4AB3-885A-121812BF5FC6}" type="slidenum">
              <a:rPr lang="ru-RU" altLang="ru-RU" sz="1000" smtClean="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000" smtClean="0"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1100"/>
            <a:ext cx="4032250" cy="1423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456 542 чел.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ИСПОЛНЕН НА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27,4% (125 234 чел.)</a:t>
            </a:r>
          </a:p>
          <a:p>
            <a:pPr algn="ctr">
              <a:defRPr/>
            </a:pP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Норматив периода – 33,3%</a:t>
            </a:r>
          </a:p>
          <a:p>
            <a:pPr algn="ctr">
              <a:defRPr/>
            </a:pP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 –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МСЧ №59 –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8,9%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Max 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Пачелмская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УБ – 38,2%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188313"/>
            <a:ext cx="4313761" cy="15619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ПЕРЕВОД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2-ОЙ ЭТАП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19,2%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НОРМАТИВ 30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</a:t>
            </a:r>
          </a:p>
          <a:p>
            <a:pPr algn="ctr">
              <a:defRPr/>
            </a:pP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 –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МСЧ №59 – 2,5%</a:t>
            </a:r>
          </a:p>
          <a:p>
            <a:pPr algn="ctr">
              <a:defRPr/>
            </a:pP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Max 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Шемышейская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УБ – 54%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73512" y="4929879"/>
            <a:ext cx="4824413" cy="16871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РЕГИСТРАЦИЯ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ФАКТОРОВ РИСКА 1,5 на 1 чел.</a:t>
            </a:r>
          </a:p>
          <a:p>
            <a:pPr algn="ctr">
              <a:defRPr/>
            </a:pP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«СТАНДАРТ»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 МЕНЕЕ 2 на 1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чел.</a:t>
            </a:r>
          </a:p>
          <a:p>
            <a:pPr algn="ctr">
              <a:defRPr/>
            </a:pP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 – </a:t>
            </a:r>
            <a:r>
              <a:rPr lang="ru-RU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Городищенская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РБ – 0,022</a:t>
            </a:r>
          </a:p>
          <a:p>
            <a:pPr algn="ctr">
              <a:defRPr/>
            </a:pP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Max –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Поликлиника №1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(ГП) – 7,2</a:t>
            </a:r>
          </a:p>
          <a:p>
            <a:pPr algn="ctr">
              <a:defRPr/>
            </a:pP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44" y="1711554"/>
            <a:ext cx="2685086" cy="243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5525" y="188913"/>
            <a:ext cx="7772400" cy="1008062"/>
          </a:xfrm>
        </p:spPr>
        <p:txBody>
          <a:bodyPr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70C0"/>
                </a:solidFill>
              </a:rPr>
              <a:t>Качественные аспекты проведения ПМО и ДОГВН за 4 месяца 2022 </a:t>
            </a:r>
            <a:r>
              <a:rPr lang="ru-RU" altLang="ru-RU" sz="2800" b="1" dirty="0">
                <a:solidFill>
                  <a:srgbClr val="0070C0"/>
                </a:solidFill>
              </a:rPr>
              <a:t>года</a:t>
            </a:r>
            <a:br>
              <a:rPr lang="ru-RU" altLang="ru-RU" sz="2800" b="1" dirty="0">
                <a:solidFill>
                  <a:srgbClr val="0070C0"/>
                </a:solidFill>
              </a:rPr>
            </a:br>
            <a:r>
              <a:rPr lang="ru-RU" altLang="ru-RU" sz="2800" b="1" dirty="0">
                <a:solidFill>
                  <a:srgbClr val="0070C0"/>
                </a:solidFill>
              </a:rPr>
              <a:t>(по анализу формы №131/о)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sp>
        <p:nvSpPr>
          <p:cNvPr id="1024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9CA7379-EDCB-4AB3-885A-121812BF5FC6}" type="slidenum">
              <a:rPr lang="ru-RU" altLang="ru-RU" sz="1000" smtClean="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000" smtClean="0"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205" y="1541412"/>
            <a:ext cx="4824412" cy="1377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ЧАСТОТА ВЫЯВЛЕНИЯ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БСК –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2 219,8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РФ – 3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126,3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100 тыс. </a:t>
            </a:r>
            <a:endParaRPr lang="ru-RU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 – </a:t>
            </a:r>
            <a:r>
              <a:rPr lang="ru-RU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Нижнеломовская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МРБ – 81,1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Max 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Наровчатская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УБ – 11 490,13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5578" y="3645024"/>
            <a:ext cx="5616624" cy="15610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ЧАСТОТА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ВЫЯВЛЕНИЯ ЗНО – 191,3</a:t>
            </a:r>
          </a:p>
          <a:p>
            <a:pPr algn="ctr">
              <a:defRPr/>
            </a:pP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РФ –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129,6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100 тыс. </a:t>
            </a:r>
            <a:endParaRPr lang="ru-RU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 –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случаев ЗНО – 9 МО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Max – </a:t>
            </a:r>
            <a:r>
              <a:rPr lang="ru-RU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Иссинская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УБ – 1 238,4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5656931"/>
            <a:ext cx="5688756" cy="881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ДОЛЯ ВЫЯВЛЕННЫХ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ЗНО на 1-2 стадии –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70,4%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РФ –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56,3%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82" y="1410578"/>
            <a:ext cx="2919212" cy="209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70C0"/>
                </a:solidFill>
              </a:rPr>
              <a:t>Исполнение плана 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ПМО и ДОГВН </a:t>
            </a:r>
            <a:r>
              <a:rPr lang="ru-RU" altLang="ru-RU" sz="2800" b="1" dirty="0">
                <a:solidFill>
                  <a:srgbClr val="0070C0"/>
                </a:solidFill>
              </a:rPr>
              <a:t>за 4 мес.2022 года</a:t>
            </a:r>
            <a:br>
              <a:rPr lang="ru-RU" altLang="ru-RU" sz="2800" b="1" dirty="0">
                <a:solidFill>
                  <a:srgbClr val="0070C0"/>
                </a:solidFill>
              </a:rPr>
            </a:br>
            <a:r>
              <a:rPr lang="ru-RU" altLang="ru-RU" sz="2800" b="1" dirty="0">
                <a:solidFill>
                  <a:srgbClr val="0070C0"/>
                </a:solidFill>
              </a:rPr>
              <a:t>Областной показатель – 27,4%</a:t>
            </a:r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5F3479C-F7F0-48B0-B231-113EC55A2304}" type="slidenum">
              <a:rPr lang="ru-RU" altLang="ru-RU" sz="1000" smtClean="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000" smtClean="0">
              <a:latin typeface="Arial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57081939"/>
              </p:ext>
            </p:extLst>
          </p:nvPr>
        </p:nvGraphicFramePr>
        <p:xfrm>
          <a:off x="323528" y="1397000"/>
          <a:ext cx="8640960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495132359"/>
              </p:ext>
            </p:extLst>
          </p:nvPr>
        </p:nvGraphicFramePr>
        <p:xfrm>
          <a:off x="323528" y="3789040"/>
          <a:ext cx="864096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70C0"/>
                </a:solidFill>
              </a:rPr>
              <a:t>Перевод на 2-ой этап 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ДОГВН</a:t>
            </a:r>
            <a:r>
              <a:rPr lang="ru-RU" altLang="ru-RU" sz="2800" b="1" dirty="0">
                <a:solidFill>
                  <a:srgbClr val="0070C0"/>
                </a:solidFill>
              </a:rPr>
              <a:t/>
            </a:r>
            <a:br>
              <a:rPr lang="ru-RU" altLang="ru-RU" sz="2800" b="1" dirty="0">
                <a:solidFill>
                  <a:srgbClr val="0070C0"/>
                </a:solidFill>
              </a:rPr>
            </a:br>
            <a:r>
              <a:rPr lang="ru-RU" altLang="ru-RU" sz="2800" b="1" dirty="0">
                <a:solidFill>
                  <a:srgbClr val="0070C0"/>
                </a:solidFill>
              </a:rPr>
              <a:t>Областной показатель– 19,2%</a:t>
            </a:r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5F3479C-F7F0-48B0-B231-113EC55A2304}" type="slidenum">
              <a:rPr lang="ru-RU" altLang="ru-RU" sz="1000" smtClean="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000" smtClean="0">
              <a:latin typeface="Arial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43450640"/>
              </p:ext>
            </p:extLst>
          </p:nvPr>
        </p:nvGraphicFramePr>
        <p:xfrm>
          <a:off x="323528" y="1397000"/>
          <a:ext cx="8640960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33384102"/>
              </p:ext>
            </p:extLst>
          </p:nvPr>
        </p:nvGraphicFramePr>
        <p:xfrm>
          <a:off x="323528" y="3789040"/>
          <a:ext cx="864096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952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998239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70C0"/>
                </a:solidFill>
              </a:rPr>
              <a:t>ДОЛЯ ВЫЯВЛЕННЫХ ФАКТОРОВ РИСКА – </a:t>
            </a:r>
            <a:br>
              <a:rPr lang="ru-RU" altLang="ru-RU" sz="2800" b="1" dirty="0" smtClean="0">
                <a:solidFill>
                  <a:srgbClr val="0070C0"/>
                </a:solidFill>
              </a:rPr>
            </a:br>
            <a:r>
              <a:rPr lang="ru-RU" altLang="ru-RU" sz="2800" b="1" dirty="0" smtClean="0">
                <a:solidFill>
                  <a:srgbClr val="0070C0"/>
                </a:solidFill>
              </a:rPr>
              <a:t>КУРЕНИЕ </a:t>
            </a:r>
            <a:br>
              <a:rPr lang="ru-RU" altLang="ru-RU" sz="2800" b="1" dirty="0" smtClean="0">
                <a:solidFill>
                  <a:srgbClr val="0070C0"/>
                </a:solidFill>
              </a:rPr>
            </a:br>
            <a:r>
              <a:rPr lang="ru-RU" altLang="ru-RU" sz="2800" b="1" dirty="0" smtClean="0">
                <a:solidFill>
                  <a:srgbClr val="0070C0"/>
                </a:solidFill>
              </a:rPr>
              <a:t>ЭССЕ РФ – 27,7%, РФ – 9,5%, Пензенская область – 15%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5F3479C-F7F0-48B0-B231-113EC55A2304}" type="slidenum">
              <a:rPr lang="ru-RU" altLang="ru-RU" sz="1000" smtClean="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000" smtClean="0">
              <a:latin typeface="Arial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64099463"/>
              </p:ext>
            </p:extLst>
          </p:nvPr>
        </p:nvGraphicFramePr>
        <p:xfrm>
          <a:off x="323528" y="1397000"/>
          <a:ext cx="8640960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7174914"/>
              </p:ext>
            </p:extLst>
          </p:nvPr>
        </p:nvGraphicFramePr>
        <p:xfrm>
          <a:off x="323528" y="3789040"/>
          <a:ext cx="864096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60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998239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70C0"/>
                </a:solidFill>
              </a:rPr>
              <a:t>ДОЛЯ ВЫЯВЛЕННЫХ ФАКТОРОВ РИСКА – </a:t>
            </a:r>
            <a:br>
              <a:rPr lang="ru-RU" altLang="ru-RU" sz="2800" b="1" dirty="0" smtClean="0">
                <a:solidFill>
                  <a:srgbClr val="0070C0"/>
                </a:solidFill>
              </a:rPr>
            </a:br>
            <a:r>
              <a:rPr lang="ru-RU" altLang="ru-RU" sz="2800" b="1" dirty="0" smtClean="0">
                <a:solidFill>
                  <a:srgbClr val="0070C0"/>
                </a:solidFill>
              </a:rPr>
              <a:t>НИЗКАЯ ФИЗИЧЕСКАЯ АКТИВНОСТЬ</a:t>
            </a:r>
            <a:br>
              <a:rPr lang="ru-RU" altLang="ru-RU" sz="2800" b="1" dirty="0" smtClean="0">
                <a:solidFill>
                  <a:srgbClr val="0070C0"/>
                </a:solidFill>
              </a:rPr>
            </a:br>
            <a:r>
              <a:rPr lang="ru-RU" altLang="ru-RU" sz="2800" b="1" dirty="0" smtClean="0">
                <a:solidFill>
                  <a:srgbClr val="0070C0"/>
                </a:solidFill>
              </a:rPr>
              <a:t>ЭССЕ РФ – 38,8%, РФ – 16,6%, Пензенская область – 25,5%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5F3479C-F7F0-48B0-B231-113EC55A2304}" type="slidenum">
              <a:rPr lang="ru-RU" altLang="ru-RU" sz="1000" smtClean="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000" smtClean="0">
              <a:latin typeface="Arial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27872325"/>
              </p:ext>
            </p:extLst>
          </p:nvPr>
        </p:nvGraphicFramePr>
        <p:xfrm>
          <a:off x="323528" y="1397000"/>
          <a:ext cx="8640960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45123684"/>
              </p:ext>
            </p:extLst>
          </p:nvPr>
        </p:nvGraphicFramePr>
        <p:xfrm>
          <a:off x="323528" y="3789040"/>
          <a:ext cx="864096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95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998239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70C0"/>
                </a:solidFill>
              </a:rPr>
              <a:t>ДОЛЯ ВЫЯВЛЕННЫХ ФАКТОРОВ РИСКА – </a:t>
            </a:r>
            <a:br>
              <a:rPr lang="ru-RU" altLang="ru-RU" sz="2800" b="1" dirty="0" smtClean="0">
                <a:solidFill>
                  <a:srgbClr val="0070C0"/>
                </a:solidFill>
              </a:rPr>
            </a:br>
            <a:r>
              <a:rPr lang="ru-RU" altLang="ru-RU" sz="2800" b="1" dirty="0" smtClean="0">
                <a:solidFill>
                  <a:srgbClr val="0070C0"/>
                </a:solidFill>
              </a:rPr>
              <a:t>НЕРАЦИОНАЛЬНОЕ ПИТАНИЕ</a:t>
            </a:r>
            <a:br>
              <a:rPr lang="ru-RU" altLang="ru-RU" sz="2800" b="1" dirty="0" smtClean="0">
                <a:solidFill>
                  <a:srgbClr val="0070C0"/>
                </a:solidFill>
              </a:rPr>
            </a:br>
            <a:r>
              <a:rPr lang="ru-RU" altLang="ru-RU" sz="2800" b="1" dirty="0" smtClean="0">
                <a:solidFill>
                  <a:srgbClr val="0070C0"/>
                </a:solidFill>
              </a:rPr>
              <a:t>РФ – 22,3%, Пензенская область – 34,1%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5F3479C-F7F0-48B0-B231-113EC55A2304}" type="slidenum">
              <a:rPr lang="ru-RU" altLang="ru-RU" sz="1000" smtClean="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000" smtClean="0">
              <a:latin typeface="Arial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566961966"/>
              </p:ext>
            </p:extLst>
          </p:nvPr>
        </p:nvGraphicFramePr>
        <p:xfrm>
          <a:off x="323528" y="3789040"/>
          <a:ext cx="424847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53916775"/>
              </p:ext>
            </p:extLst>
          </p:nvPr>
        </p:nvGraphicFramePr>
        <p:xfrm>
          <a:off x="323528" y="1397000"/>
          <a:ext cx="8640960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68537313"/>
              </p:ext>
            </p:extLst>
          </p:nvPr>
        </p:nvGraphicFramePr>
        <p:xfrm>
          <a:off x="4644008" y="3789040"/>
          <a:ext cx="424847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261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2149</TotalTime>
  <Words>1366</Words>
  <Application>Microsoft Office PowerPoint</Application>
  <PresentationFormat>Экран (4:3)</PresentationFormat>
  <Paragraphs>259</Paragraphs>
  <Slides>22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Тема Office</vt:lpstr>
      <vt:lpstr>Итоги работы и основные недостатки деятельности медицинских организаций  в части проведения ПМО и ДОГВН  за 4 месяца 2022 года</vt:lpstr>
      <vt:lpstr>Нормативные документы</vt:lpstr>
      <vt:lpstr>Качественные аспекты проведения ПМО и ДОГВН за 4 месяца 2022 года (по анализу формы №131/о)</vt:lpstr>
      <vt:lpstr>Качественные аспекты проведения ПМО и ДОГВН за 4 месяца 2022 года (по анализу формы №131/о)</vt:lpstr>
      <vt:lpstr>Исполнение плана ПМО и ДОГВН за 4 мес.2022 года Областной показатель – 27,4%</vt:lpstr>
      <vt:lpstr>Перевод на 2-ой этап ДОГВН Областной показатель– 19,2%</vt:lpstr>
      <vt:lpstr>ДОЛЯ ВЫЯВЛЕННЫХ ФАКТОРОВ РИСКА –  КУРЕНИЕ  ЭССЕ РФ – 27,7%, РФ – 9,5%, Пензенская область – 15%</vt:lpstr>
      <vt:lpstr>ДОЛЯ ВЫЯВЛЕННЫХ ФАКТОРОВ РИСКА –  НИЗКАЯ ФИЗИЧЕСКАЯ АКТИВНОСТЬ ЭССЕ РФ – 38,8%, РФ – 16,6%, Пензенская область – 25,5%</vt:lpstr>
      <vt:lpstr>ДОЛЯ ВЫЯВЛЕННЫХ ФАКТОРОВ РИСКА –  НЕРАЦИОНАЛЬНОЕ ПИТАНИЕ РФ – 22,3%, Пензенская область – 34,1%</vt:lpstr>
      <vt:lpstr>ДОЛЯ ВЫЯВЛЕННЫХ ФАКТОРОВ РИСКА –  ИЗБЫТОЧНАЯ МАССА ТЕЛА РФ – 16,9%, Пензенская область – 28,9%</vt:lpstr>
      <vt:lpstr>ДОЛЯ ВЫЯВЛЕННЫХ ФАКТОРОВ РИСКА –  ОЖИРЕНИЕ РФ – 8,6%, Пензенская область – 17,4%</vt:lpstr>
      <vt:lpstr>Частота выявления БСК, на 100 тыс.населения</vt:lpstr>
      <vt:lpstr>Частота выявления ЗНО, на 100 тыс.населения</vt:lpstr>
      <vt:lpstr>Доля выявленных ЗНО на 0-2 стадии, на 100 тыс.населения</vt:lpstr>
      <vt:lpstr>Качество проведения методов онкоскрининга в рамках ДОГВН - цитологическое исследование мазка с шейки матки</vt:lpstr>
      <vt:lpstr>Качество проведения методов онкоскрининга в рамках ДОГВН - маммография</vt:lpstr>
      <vt:lpstr>Качество проведения методов онкоскрининга в рамках ДОГВН - ПСА</vt:lpstr>
      <vt:lpstr>Качество проведения методов онкоскрининга в рамках ДОГВН - исследование кала на скрытую кровь</vt:lpstr>
      <vt:lpstr>Нарушения, выявленные при проведении ОМВ,  и меры по их устранению</vt:lpstr>
      <vt:lpstr>Нарушения, выявленные при проведении ОМВ,  и меры по их устранению</vt:lpstr>
      <vt:lpstr>Нарушения, выявленные при проведении ОМВ,  и меры по их устранению</vt:lpstr>
      <vt:lpstr>ГБУЗ «Пензенский областной центр общественного здоровья и медицинской профилактики»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плана диспансеризации за 10 мес. 2019г.</dc:title>
  <dc:creator>2</dc:creator>
  <cp:lastModifiedBy>Пользователь</cp:lastModifiedBy>
  <cp:revision>194</cp:revision>
  <dcterms:created xsi:type="dcterms:W3CDTF">2019-11-18T10:32:05Z</dcterms:created>
  <dcterms:modified xsi:type="dcterms:W3CDTF">2022-05-31T18:28:52Z</dcterms:modified>
</cp:coreProperties>
</file>