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9" r:id="rId3"/>
  </p:sldIdLst>
  <p:sldSz cx="10801350" cy="7200900"/>
  <p:notesSz cx="9866313" cy="6735763"/>
  <p:defaultTextStyle>
    <a:defPPr>
      <a:defRPr lang="ru-RU"/>
    </a:defPPr>
    <a:lvl1pPr marL="0" algn="l" defTabSz="98188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90941" algn="l" defTabSz="98188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81883" algn="l" defTabSz="98188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72824" algn="l" defTabSz="98188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63765" algn="l" defTabSz="98188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54707" algn="l" defTabSz="98188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45648" algn="l" defTabSz="98188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436590" algn="l" defTabSz="98188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927531" algn="l" defTabSz="98188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68">
          <p15:clr>
            <a:srgbClr val="A4A3A4"/>
          </p15:clr>
        </p15:guide>
        <p15:guide id="2" pos="34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22">
          <p15:clr>
            <a:srgbClr val="A4A3A4"/>
          </p15:clr>
        </p15:guide>
        <p15:guide id="2" pos="31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D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91" autoAdjust="0"/>
    <p:restoredTop sz="94668" autoAdjust="0"/>
  </p:normalViewPr>
  <p:slideViewPr>
    <p:cSldViewPr>
      <p:cViewPr>
        <p:scale>
          <a:sx n="112" d="100"/>
          <a:sy n="112" d="100"/>
        </p:scale>
        <p:origin x="-912" y="72"/>
      </p:cViewPr>
      <p:guideLst>
        <p:guide orient="horz" pos="2268"/>
        <p:guide pos="34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10" d="100"/>
          <a:sy n="110" d="100"/>
        </p:scale>
        <p:origin x="-1728" y="-84"/>
      </p:cViewPr>
      <p:guideLst>
        <p:guide orient="horz" pos="2122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6572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8188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90941" algn="l" defTabSz="98188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81883" algn="l" defTabSz="98188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72824" algn="l" defTabSz="98188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63765" algn="l" defTabSz="98188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454707" algn="l" defTabSz="98188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945648" algn="l" defTabSz="98188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436590" algn="l" defTabSz="98188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927531" algn="l" defTabSz="98188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038475" y="504825"/>
            <a:ext cx="3789363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987425" y="3198813"/>
            <a:ext cx="7893050" cy="3032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8534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4060266"/>
            <a:ext cx="10801350" cy="3140634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188" tIns="49094" rIns="98188" bIns="49094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0801350" cy="4060266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188" tIns="49094" rIns="98188" bIns="49094"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784927"/>
            <a:ext cx="10801350" cy="24003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188" tIns="49094" rIns="98188" bIns="49094"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80210"/>
            <a:ext cx="10801350" cy="536067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188" tIns="49094" rIns="98188" bIns="49094"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0921" y="5305174"/>
            <a:ext cx="6658718" cy="926225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90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18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72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63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54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45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36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27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9D9A-AA40-4C18-8C7F-630AC570D94A}" type="datetimeFigureOut">
              <a:rPr lang="ru-RU" smtClean="0"/>
              <a:pPr/>
              <a:t>06.08.2020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15A7-7261-444A-BFC4-86097F9836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5769" y="3288905"/>
            <a:ext cx="8475883" cy="1882825"/>
          </a:xfrm>
          <a:effectLst/>
        </p:spPr>
        <p:txBody>
          <a:bodyPr>
            <a:noAutofit/>
          </a:bodyPr>
          <a:lstStyle>
            <a:lvl1pPr marL="687318" indent="-490941" algn="l">
              <a:defRPr sz="5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50281" y="768095"/>
            <a:ext cx="7560945" cy="364845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9D9A-AA40-4C18-8C7F-630AC570D94A}" type="datetimeFigureOut">
              <a:rPr lang="ru-RU" smtClean="0"/>
              <a:pPr/>
              <a:t>06.08.2020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15A7-7261-444A-BFC4-86097F9836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62877" y="395344"/>
            <a:ext cx="2430304" cy="5500256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26609" y="768097"/>
            <a:ext cx="5704596" cy="513946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9D9A-AA40-4C18-8C7F-630AC570D94A}" type="datetimeFigureOut">
              <a:rPr lang="ru-RU" smtClean="0"/>
              <a:pPr/>
              <a:t>06.08.2020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15A7-7261-444A-BFC4-86097F9836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9D9A-AA40-4C18-8C7F-630AC570D94A}" type="datetimeFigureOut">
              <a:rPr lang="ru-RU" smtClean="0"/>
              <a:pPr/>
              <a:t>06.08.2020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15A7-7261-444A-BFC4-86097F9836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350169" y="768096"/>
            <a:ext cx="7560945" cy="36484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60266"/>
            <a:ext cx="10801350" cy="3140634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188" tIns="49094" rIns="98188" bIns="49094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0801350" cy="4060266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188" tIns="49094" rIns="98188" bIns="49094"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784927"/>
            <a:ext cx="10801350" cy="24003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188" tIns="49094" rIns="98188" bIns="49094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80210"/>
            <a:ext cx="10801350" cy="536067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188" tIns="49094" rIns="98188" bIns="49094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1712" y="2281281"/>
            <a:ext cx="7048124" cy="2544513"/>
          </a:xfrm>
          <a:effectLst/>
        </p:spPr>
        <p:txBody>
          <a:bodyPr anchor="b"/>
          <a:lstStyle>
            <a:lvl1pPr algn="r">
              <a:defRPr sz="49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9006" y="4837887"/>
            <a:ext cx="7052646" cy="877233"/>
          </a:xfrm>
        </p:spPr>
        <p:txBody>
          <a:bodyPr anchor="t"/>
          <a:lstStyle>
            <a:lvl1pPr marL="0" indent="0" algn="r">
              <a:buNone/>
              <a:defRPr sz="2100">
                <a:solidFill>
                  <a:schemeClr val="tx2"/>
                </a:solidFill>
              </a:defRPr>
            </a:lvl1pPr>
            <a:lvl2pPr marL="49094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8188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728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6376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5470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4564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3659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27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9D9A-AA40-4C18-8C7F-630AC570D94A}" type="datetimeFigureOut">
              <a:rPr lang="ru-RU" smtClean="0"/>
              <a:pPr/>
              <a:t>06.08.2020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15A7-7261-444A-BFC4-86097F9836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9D9A-AA40-4C18-8C7F-630AC570D94A}" type="datetimeFigureOut">
              <a:rPr lang="ru-RU" smtClean="0"/>
              <a:pPr/>
              <a:t>06.08.2020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15A7-7261-444A-BFC4-86097F9836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50168" y="768095"/>
            <a:ext cx="3953294" cy="36484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87086" y="768096"/>
            <a:ext cx="3953294" cy="36484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0169" y="768096"/>
            <a:ext cx="3953294" cy="671750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6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90941" indent="0">
              <a:buNone/>
              <a:defRPr sz="2100" b="1"/>
            </a:lvl2pPr>
            <a:lvl3pPr marL="981883" indent="0">
              <a:buNone/>
              <a:defRPr sz="1900" b="1"/>
            </a:lvl3pPr>
            <a:lvl4pPr marL="1472824" indent="0">
              <a:buNone/>
              <a:defRPr sz="1700" b="1"/>
            </a:lvl4pPr>
            <a:lvl5pPr marL="1963765" indent="0">
              <a:buNone/>
              <a:defRPr sz="1700" b="1"/>
            </a:lvl5pPr>
            <a:lvl6pPr marL="2454707" indent="0">
              <a:buNone/>
              <a:defRPr sz="1700" b="1"/>
            </a:lvl6pPr>
            <a:lvl7pPr marL="2945648" indent="0">
              <a:buNone/>
              <a:defRPr sz="1700" b="1"/>
            </a:lvl7pPr>
            <a:lvl8pPr marL="3436590" indent="0">
              <a:buNone/>
              <a:defRPr sz="1700" b="1"/>
            </a:lvl8pPr>
            <a:lvl9pPr marL="3927531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66054" y="1470343"/>
            <a:ext cx="3953294" cy="2880360"/>
          </a:xfrm>
        </p:spPr>
        <p:txBody>
          <a:bodyPr>
            <a:normAutofit/>
          </a:bodyPr>
          <a:lstStyle>
            <a:lvl1pPr>
              <a:defRPr sz="1900"/>
            </a:lvl1pPr>
            <a:lvl2pPr>
              <a:defRPr sz="19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9625" y="768096"/>
            <a:ext cx="3953294" cy="671750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6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90941" indent="0">
              <a:buNone/>
              <a:defRPr sz="2100" b="1"/>
            </a:lvl2pPr>
            <a:lvl3pPr marL="981883" indent="0">
              <a:buNone/>
              <a:defRPr sz="1900" b="1"/>
            </a:lvl3pPr>
            <a:lvl4pPr marL="1472824" indent="0">
              <a:buNone/>
              <a:defRPr sz="1700" b="1"/>
            </a:lvl4pPr>
            <a:lvl5pPr marL="1963765" indent="0">
              <a:buNone/>
              <a:defRPr sz="1700" b="1"/>
            </a:lvl5pPr>
            <a:lvl6pPr marL="2454707" indent="0">
              <a:buNone/>
              <a:defRPr sz="1700" b="1"/>
            </a:lvl6pPr>
            <a:lvl7pPr marL="2945648" indent="0">
              <a:buNone/>
              <a:defRPr sz="1700" b="1"/>
            </a:lvl7pPr>
            <a:lvl8pPr marL="3436590" indent="0">
              <a:buNone/>
              <a:defRPr sz="1700" b="1"/>
            </a:lvl8pPr>
            <a:lvl9pPr marL="3927531" indent="0">
              <a:buNone/>
              <a:defRPr sz="1700" b="1"/>
            </a:lvl9pPr>
          </a:lstStyle>
          <a:p>
            <a:pPr marL="0" lvl="0" indent="0" algn="ctr" defTabSz="981883" rtl="0" eaLnBrk="1" latinLnBrk="0" hangingPunct="1">
              <a:spcBef>
                <a:spcPct val="20000"/>
              </a:spcBef>
              <a:spcAft>
                <a:spcPts val="322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935" y="1468984"/>
            <a:ext cx="3953294" cy="2880360"/>
          </a:xfrm>
        </p:spPr>
        <p:txBody>
          <a:bodyPr>
            <a:normAutofit/>
          </a:bodyPr>
          <a:lstStyle>
            <a:lvl1pPr>
              <a:defRPr sz="1900"/>
            </a:lvl1pPr>
            <a:lvl2pPr>
              <a:defRPr sz="19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9D9A-AA40-4C18-8C7F-630AC570D94A}" type="datetimeFigureOut">
              <a:rPr lang="ru-RU" smtClean="0"/>
              <a:pPr/>
              <a:t>06.08.2020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15A7-7261-444A-BFC4-86097F9836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9D9A-AA40-4C18-8C7F-630AC570D94A}" type="datetimeFigureOut">
              <a:rPr lang="ru-RU" smtClean="0"/>
              <a:pPr/>
              <a:t>06.08.2020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15A7-7261-444A-BFC4-86097F9836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9D9A-AA40-4C18-8C7F-630AC570D94A}" type="datetimeFigureOut">
              <a:rPr lang="ru-RU" smtClean="0"/>
              <a:pPr/>
              <a:t>06.08.2020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15A7-7261-444A-BFC4-86097F9836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182" y="2320291"/>
            <a:ext cx="4295125" cy="1321418"/>
          </a:xfrm>
          <a:effectLst/>
        </p:spPr>
        <p:txBody>
          <a:bodyPr anchor="b">
            <a:noAutofit/>
          </a:bodyPr>
          <a:lstStyle>
            <a:lvl1pPr marL="245471" indent="-245471" algn="l">
              <a:defRPr sz="30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6091" y="768096"/>
            <a:ext cx="4745182" cy="5139467"/>
          </a:xfrm>
        </p:spPr>
        <p:txBody>
          <a:bodyPr anchor="ctr"/>
          <a:lstStyle>
            <a:lvl1pPr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5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0747" y="3672692"/>
            <a:ext cx="4002854" cy="2246494"/>
          </a:xfrm>
        </p:spPr>
        <p:txBody>
          <a:bodyPr/>
          <a:lstStyle>
            <a:lvl1pPr marL="0" indent="0">
              <a:buNone/>
              <a:defRPr sz="1500"/>
            </a:lvl1pPr>
            <a:lvl2pPr marL="490941" indent="0">
              <a:buNone/>
              <a:defRPr sz="1300"/>
            </a:lvl2pPr>
            <a:lvl3pPr marL="981883" indent="0">
              <a:buNone/>
              <a:defRPr sz="1100"/>
            </a:lvl3pPr>
            <a:lvl4pPr marL="1472824" indent="0">
              <a:buNone/>
              <a:defRPr sz="1000"/>
            </a:lvl4pPr>
            <a:lvl5pPr marL="1963765" indent="0">
              <a:buNone/>
              <a:defRPr sz="1000"/>
            </a:lvl5pPr>
            <a:lvl6pPr marL="2454707" indent="0">
              <a:buNone/>
              <a:defRPr sz="1000"/>
            </a:lvl6pPr>
            <a:lvl7pPr marL="2945648" indent="0">
              <a:buNone/>
              <a:defRPr sz="1000"/>
            </a:lvl7pPr>
            <a:lvl8pPr marL="3436590" indent="0">
              <a:buNone/>
              <a:defRPr sz="1000"/>
            </a:lvl8pPr>
            <a:lvl9pPr marL="392753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9D9A-AA40-4C18-8C7F-630AC570D94A}" type="datetimeFigureOut">
              <a:rPr lang="ru-RU" smtClean="0"/>
              <a:pPr/>
              <a:t>06.08.2020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15A7-7261-444A-BFC4-86097F9836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060266"/>
            <a:ext cx="10801350" cy="3140634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188" tIns="49094" rIns="98188" bIns="49094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0801350" cy="4060266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188" tIns="49094" rIns="98188" bIns="49094"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784927"/>
            <a:ext cx="10801350" cy="24003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188" tIns="49094" rIns="98188" bIns="49094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80210"/>
            <a:ext cx="10801350" cy="536067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188" tIns="49094" rIns="98188" bIns="49094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86300" y="1200150"/>
            <a:ext cx="4860608" cy="328419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100"/>
            </a:lvl1pPr>
            <a:lvl2pPr marL="490941" indent="0">
              <a:buNone/>
              <a:defRPr sz="3000"/>
            </a:lvl2pPr>
            <a:lvl3pPr marL="981883" indent="0">
              <a:buNone/>
              <a:defRPr sz="2600"/>
            </a:lvl3pPr>
            <a:lvl4pPr marL="1472824" indent="0">
              <a:buNone/>
              <a:defRPr sz="2100"/>
            </a:lvl4pPr>
            <a:lvl5pPr marL="1963765" indent="0">
              <a:buNone/>
              <a:defRPr sz="2100"/>
            </a:lvl5pPr>
            <a:lvl6pPr marL="2454707" indent="0">
              <a:buNone/>
              <a:defRPr sz="2100"/>
            </a:lvl6pPr>
            <a:lvl7pPr marL="2945648" indent="0">
              <a:buNone/>
              <a:defRPr sz="2100"/>
            </a:lvl7pPr>
            <a:lvl8pPr marL="3436590" indent="0">
              <a:buNone/>
              <a:defRPr sz="2100"/>
            </a:lvl8pPr>
            <a:lvl9pPr marL="3927531" indent="0">
              <a:buNone/>
              <a:defRPr sz="21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37004" y="1061010"/>
            <a:ext cx="4363672" cy="2271171"/>
          </a:xfrm>
        </p:spPr>
        <p:txBody>
          <a:bodyPr anchor="b"/>
          <a:lstStyle>
            <a:lvl1pPr marL="196377" indent="-196377">
              <a:buFont typeface="Georgia" pitchFamily="18" charset="0"/>
              <a:buChar char="*"/>
              <a:defRPr sz="1700"/>
            </a:lvl1pPr>
            <a:lvl2pPr marL="490941" indent="0">
              <a:buNone/>
              <a:defRPr sz="1300"/>
            </a:lvl2pPr>
            <a:lvl3pPr marL="981883" indent="0">
              <a:buNone/>
              <a:defRPr sz="1100"/>
            </a:lvl3pPr>
            <a:lvl4pPr marL="1472824" indent="0">
              <a:buNone/>
              <a:defRPr sz="1000"/>
            </a:lvl4pPr>
            <a:lvl5pPr marL="1963765" indent="0">
              <a:buNone/>
              <a:defRPr sz="1000"/>
            </a:lvl5pPr>
            <a:lvl6pPr marL="2454707" indent="0">
              <a:buNone/>
              <a:defRPr sz="1000"/>
            </a:lvl6pPr>
            <a:lvl7pPr marL="2945648" indent="0">
              <a:buNone/>
              <a:defRPr sz="1000"/>
            </a:lvl7pPr>
            <a:lvl8pPr marL="3436590" indent="0">
              <a:buNone/>
              <a:defRPr sz="1000"/>
            </a:lvl8pPr>
            <a:lvl9pPr marL="392753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9D9A-AA40-4C18-8C7F-630AC570D94A}" type="datetimeFigureOut">
              <a:rPr lang="ru-RU" smtClean="0"/>
              <a:pPr/>
              <a:t>06.08.2020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15A7-7261-444A-BFC4-86097F9836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085" y="4687642"/>
            <a:ext cx="7540555" cy="1200150"/>
          </a:xfrm>
        </p:spPr>
        <p:txBody>
          <a:bodyPr anchor="b">
            <a:noAutofit/>
          </a:bodyPr>
          <a:lstStyle>
            <a:lvl1pPr algn="l">
              <a:defRPr sz="49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360670"/>
            <a:ext cx="10801350" cy="184023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188" tIns="49094" rIns="98188" bIns="49094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0801350" cy="536067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188" tIns="49094" rIns="98188" bIns="49094"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956719"/>
            <a:ext cx="10801350" cy="24003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188" tIns="49094" rIns="98188" bIns="49094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80210"/>
            <a:ext cx="10801350" cy="536067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188" tIns="49094" rIns="98188" bIns="49094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18323" y="4590776"/>
            <a:ext cx="7692903" cy="1200150"/>
          </a:xfrm>
          <a:prstGeom prst="rect">
            <a:avLst/>
          </a:prstGeom>
          <a:effectLst/>
        </p:spPr>
        <p:txBody>
          <a:bodyPr vert="horz" lIns="98188" tIns="49094" rIns="98188" bIns="49094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0169" y="768873"/>
            <a:ext cx="7560945" cy="3648456"/>
          </a:xfrm>
          <a:prstGeom prst="rect">
            <a:avLst/>
          </a:prstGeom>
        </p:spPr>
        <p:txBody>
          <a:bodyPr vert="horz" lIns="98188" tIns="49094" rIns="98188" bIns="4909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90911" y="6480812"/>
            <a:ext cx="2970371" cy="383381"/>
          </a:xfrm>
          <a:prstGeom prst="rect">
            <a:avLst/>
          </a:prstGeom>
        </p:spPr>
        <p:txBody>
          <a:bodyPr vert="horz" lIns="98188" tIns="49094" rIns="98188" bIns="49094" rtlCol="0" anchor="ctr"/>
          <a:lstStyle>
            <a:lvl1pPr algn="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C629D9A-AA40-4C18-8C7F-630AC570D94A}" type="datetimeFigureOut">
              <a:rPr lang="ru-RU" smtClean="0"/>
              <a:pPr/>
              <a:t>06.08.2020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0068" y="6480812"/>
            <a:ext cx="3960496" cy="383381"/>
          </a:xfrm>
          <a:prstGeom prst="rect">
            <a:avLst/>
          </a:prstGeom>
        </p:spPr>
        <p:txBody>
          <a:bodyPr vert="horz" lIns="98188" tIns="49094" rIns="98188" bIns="49094" rtlCol="0" anchor="ctr"/>
          <a:lstStyle>
            <a:lvl1pPr algn="l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00563" y="6480812"/>
            <a:ext cx="2160270" cy="383381"/>
          </a:xfrm>
          <a:prstGeom prst="rect">
            <a:avLst/>
          </a:prstGeom>
        </p:spPr>
        <p:txBody>
          <a:bodyPr vert="horz" lIns="98188" tIns="49094" rIns="98188" bIns="49094" rtlCol="0" anchor="ctr"/>
          <a:lstStyle>
            <a:lvl1pPr algn="ctr">
              <a:defRPr sz="13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CE615A7-7261-444A-BFC4-86097F98360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43659" indent="-343659" algn="r" defTabSz="981883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9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45471" indent="-196377" algn="l" defTabSz="981883" rtl="0" eaLnBrk="1" latinLnBrk="0" hangingPunct="1">
        <a:spcBef>
          <a:spcPct val="20000"/>
        </a:spcBef>
        <a:spcAft>
          <a:spcPts val="322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89130" indent="-196377" algn="l" defTabSz="981883" rtl="0" eaLnBrk="1" latinLnBrk="0" hangingPunct="1">
        <a:spcBef>
          <a:spcPct val="20000"/>
        </a:spcBef>
        <a:spcAft>
          <a:spcPts val="322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83694" indent="-196377" algn="l" defTabSz="981883" rtl="0" eaLnBrk="1" latinLnBrk="0" hangingPunct="1">
        <a:spcBef>
          <a:spcPct val="20000"/>
        </a:spcBef>
        <a:spcAft>
          <a:spcPts val="322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178259" indent="-196377" algn="l" defTabSz="981883" rtl="0" eaLnBrk="1" latinLnBrk="0" hangingPunct="1">
        <a:spcBef>
          <a:spcPct val="20000"/>
        </a:spcBef>
        <a:spcAft>
          <a:spcPts val="322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492462" indent="-196377" algn="l" defTabSz="981883" rtl="0" eaLnBrk="1" latinLnBrk="0" hangingPunct="1">
        <a:spcBef>
          <a:spcPct val="20000"/>
        </a:spcBef>
        <a:spcAft>
          <a:spcPts val="322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787027" indent="-196377" algn="l" defTabSz="981883" rtl="0" eaLnBrk="1" latinLnBrk="0" hangingPunct="1">
        <a:spcBef>
          <a:spcPct val="20000"/>
        </a:spcBef>
        <a:spcAft>
          <a:spcPts val="322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111048" indent="-196377" algn="l" defTabSz="981883" rtl="0" eaLnBrk="1" latinLnBrk="0" hangingPunct="1">
        <a:spcBef>
          <a:spcPct val="20000"/>
        </a:spcBef>
        <a:spcAft>
          <a:spcPts val="322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454707" indent="-196377" algn="l" defTabSz="981883" rtl="0" eaLnBrk="1" latinLnBrk="0" hangingPunct="1">
        <a:spcBef>
          <a:spcPct val="20000"/>
        </a:spcBef>
        <a:spcAft>
          <a:spcPts val="322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778728" indent="-196377" algn="l" defTabSz="981883" rtl="0" eaLnBrk="1" latinLnBrk="0" hangingPunct="1">
        <a:spcBef>
          <a:spcPct val="20000"/>
        </a:spcBef>
        <a:spcAft>
          <a:spcPts val="322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188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90941" algn="l" defTabSz="98188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81883" algn="l" defTabSz="98188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72824" algn="l" defTabSz="98188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63765" algn="l" defTabSz="98188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54707" algn="l" defTabSz="98188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45648" algn="l" defTabSz="98188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36590" algn="l" defTabSz="98188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27531" algn="l" defTabSz="98188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7314" y="122038"/>
            <a:ext cx="3157137" cy="7032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Паллиативная медицинская помощь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представляет собой комплекс мероприятий, включающих медицинские вмешательства, мероприятия психологического характера и уход, осуществляемые в целях улучшения качества жизни неизлечимо больных граждан и направленные на облегчение боли, других тяжелых проявлений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заболеваний.</a:t>
            </a:r>
          </a:p>
          <a:p>
            <a:pPr algn="ctr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Паллиативная 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помощь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оказывается: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детям с неизлечимыми заболеваниями или состояниями, угрожающими жизни или сокращающими ее продолжительность, в стадии, когда отсутствуют или исчерпаны возможности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этиопатогенетического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лечения, по медицинским показаниям с учетом тяжести, функционального состояния и прогноза основного заболевания,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распространенные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метастатические формы злокачественных новообразований, при невозможности достичь клинико-лабораторной ремиссии;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поражение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нервной системы врожденного или приобретенного характера (включая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нейродегенеративные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нервно-мышечные заболевания, врожденные пороки развития, тяжелые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гипоксически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-травматические поражения нервной системы любого генеза, поражения нервной системы при генетически обусловленных заболеваниях);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неоперабельные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врожденные пороки развития;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поздние стадии неизлечимых хронических прогрессирующих соматических заболеваний, в стадии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субкомпенсации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декомпенсации жизненно важных систем, нуждающиеся в симптоматическом лечении и уходе;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травм и социально значимых заболеваний, сопровождающиеся снижением (ограничением) функции органов и систем, с неблагоприятным прогнозом.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6499" y="131078"/>
            <a:ext cx="3222358" cy="6547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3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Медицинские работники </a:t>
            </a:r>
          </a:p>
          <a:p>
            <a:pPr lvl="0" algn="just"/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оказания </a:t>
            </a:r>
            <a:r>
              <a:rPr lang="ru-RU" sz="105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паллиативной</a:t>
            </a: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первичной доврачебной и врачебной медицинской помощи осуществляют: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</a:t>
            </a:r>
            <a:r>
              <a:rPr lang="ru-RU" sz="105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активное </a:t>
            </a: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динамическое наблюдение пациентов</a:t>
            </a:r>
            <a:r>
              <a:rPr lang="ru-RU" sz="105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нуждающихся в оказании паллиативной помощи, </a:t>
            </a: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рекомендациями врачей-специалистов;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первичного осмотра в течение двух рабочих дней после обращения и (или) получения пациентом медицинского заключения о наличии медицинских показаний;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лечение болевого синдрома и других тяжелых проявлений заболевания;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лекарственных препаратов;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или назначение мероприятий по уходу за пациентом;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вынесение на рассмотрение врачебной комиссии медицинской организации вопроса о направлении пациента на медико-социальную экспертизу;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пациентов в медицинские организации, оказывающие паллиативную специализированную медицинскую помощь;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пациента, его законного представителя, родственников, иных лиц, осуществляющих уход за пациентом, мероприятиям по уходу;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проведение консультаций и (или) участие в консилиуме врачей с применением телемедицинских технологий по вопросам оказания паллиативной медицинской помощи</a:t>
            </a:r>
            <a:r>
              <a:rPr lang="ru-RU" sz="105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endParaRPr lang="ru-RU" sz="3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05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Вашем письменном </a:t>
            </a:r>
            <a:r>
              <a:rPr lang="ru-RU" sz="105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согласии медицинские работники передадут сведения о необходимости помощи Вашему ребенку в органы социальной </a:t>
            </a:r>
            <a:r>
              <a:rPr lang="ru-RU" sz="105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защиты в течении одного рабочего дня.</a:t>
            </a:r>
            <a:endParaRPr lang="ru-RU" sz="105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– ГЛАВНОЕ БОГАТСТВО ПЕНЗЕНСКОЙ ОБЛАСТИ! </a:t>
            </a:r>
          </a:p>
          <a:p>
            <a:pPr algn="ctr"/>
            <a:r>
              <a:rPr lang="ru-RU" sz="1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ВМЕСТЕ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68865" y="131078"/>
            <a:ext cx="3144378" cy="6917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3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работники: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осуществляют </a:t>
            </a: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организацию и оказание срочных социальных услуг пациенту в день поступления обращения от медицинской </a:t>
            </a:r>
            <a:r>
              <a:rPr lang="ru-RU" sz="105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организации;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организуют </a:t>
            </a: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посещение и информирование пациента и/или его законного представителя о порядке и условиях получения социального обслуживания, а также оказывают содействие </a:t>
            </a:r>
            <a:r>
              <a:rPr lang="ru-RU" sz="105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пациенту, в </a:t>
            </a: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сборе и подаче в уполномоченный орган или уполномоченную организацию заявления и документов, необходимых для признания гражданина нуждающимся в социальном </a:t>
            </a:r>
            <a:r>
              <a:rPr lang="ru-RU" sz="105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обслуживании;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принимают </a:t>
            </a: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 признании пациента нуждающимся в предоставлении социального обслуживания либо об отказе в социальном </a:t>
            </a:r>
            <a:r>
              <a:rPr lang="ru-RU" sz="105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обслуживании в течении двух рабочих дней;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мотивируют пациента на максимально долгое сохранение </a:t>
            </a:r>
            <a:r>
              <a:rPr lang="ru-RU" sz="105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самостоятельности;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социальных услуг</a:t>
            </a:r>
            <a:r>
              <a: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социально-бытовые, социально-медицинские, социально-психологические, социально-педагогические, социально-трудовые, социально-правовые, услуги в целях повышения коммуникативного потенциала получателей социальных услуг, имеющих ограничения жизнедеятельности, в том </a:t>
            </a:r>
            <a:r>
              <a:rPr lang="ru-RU" sz="105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 детей-инвалидов.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endParaRPr lang="ru-RU" sz="105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05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осуществления всесторонней паллиативной помощи детям в Пензенской области </a:t>
            </a:r>
            <a:r>
              <a:rPr lang="ru-RU" sz="105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заключено соглашение о межведомственном взаимодействии </a:t>
            </a:r>
            <a:r>
              <a:rPr lang="ru-RU" sz="105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05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оказании</a:t>
            </a:r>
            <a:r>
              <a:rPr lang="ru-RU" sz="105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паллиативной </a:t>
            </a:r>
            <a:r>
              <a:rPr lang="ru-RU" sz="105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помощи нуждающимся детям и их семьям между  Минздравом Пензенской области (далее – ПО), Министерством труда, социальной защиты и демографии ПО, Министерством образования ПО, Министерством культуры и туризма ПО, Уполномоченным по правам ребенка в ПО, Пензенскими отделениями «Российского детского фонда» и  «Союза женщин России», Религиозными  организациями. </a:t>
            </a:r>
          </a:p>
        </p:txBody>
      </p:sp>
    </p:spTree>
    <p:extLst>
      <p:ext uri="{BB962C8B-B14F-4D97-AF65-F5344CB8AC3E}">
        <p14:creationId xmlns:p14="http://schemas.microsoft.com/office/powerpoint/2010/main" val="404435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195848" y="1937983"/>
            <a:ext cx="3245387" cy="2566087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паллиативной помощи детскому населению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23042" y="1017161"/>
            <a:ext cx="2918193" cy="842538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ЗДРАВООХРАНЕНИЯ ПЕНЗЕНСКОЙ ОБЛАСТИ</a:t>
            </a:r>
          </a:p>
        </p:txBody>
      </p:sp>
      <p:pic>
        <p:nvPicPr>
          <p:cNvPr id="9" name="Рисунок 8" descr="http://health.pnzreg.ru/about/photoalbum/ministry_logo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928" y="122463"/>
            <a:ext cx="1032196" cy="95770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3474394" y="31910"/>
            <a:ext cx="3542410" cy="6964214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pPr algn="ctr"/>
            <a:r>
              <a:rPr lang="ru-RU" sz="23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документы:</a:t>
            </a:r>
          </a:p>
          <a:p>
            <a:pPr marL="192881" indent="-192881" algn="just">
              <a:buFont typeface="Wingdings" panose="05000000000000000000" pitchFamily="2" charset="2"/>
              <a:buChar char="ü"/>
            </a:pPr>
            <a:r>
              <a:rPr lang="ru-RU" sz="12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здравоохранения Российской Федерации, Министерства труда и социальной защиты Российской Федерации от 31.05.2019 № 345н/372н «Об утверждении Положения об организации оказания паллиативной медицинской помощи, включая порядок взаимодействия медицинских организаций, организации социального обслуживания и общественных объединений, иных не коммерческих организаций, осуществляющих свою деятельность в сфере охраны здоровья» (</a:t>
            </a:r>
            <a:r>
              <a:rPr lang="en-US" sz="12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https://base.garant.ru/72280964/</a:t>
            </a:r>
            <a:r>
              <a:rPr lang="ru-RU" sz="12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 </a:t>
            </a:r>
          </a:p>
          <a:p>
            <a:pPr marL="192881" indent="-192881" algn="just">
              <a:buFont typeface="Wingdings" panose="05000000000000000000" pitchFamily="2" charset="2"/>
              <a:buChar char="ü"/>
            </a:pPr>
            <a:endParaRPr lang="ru-RU" sz="1200" dirty="0">
              <a:solidFill>
                <a:schemeClr val="tx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2881" indent="-192881" algn="just">
              <a:buFont typeface="Wingdings" panose="05000000000000000000" pitchFamily="2" charset="2"/>
              <a:buChar char="ü"/>
            </a:pPr>
            <a:r>
              <a:rPr lang="ru-RU" sz="12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здравоохранения РФ от 31 мая 2019 № 348н «Об утверждении перечня медицинских изделий, предназначенных для поддержания функций органов и систем организма человека, предоставляемых для использования на дому» (</a:t>
            </a:r>
            <a:r>
              <a:rPr lang="en-US" sz="12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https://base.garant.ru/72283942/</a:t>
            </a:r>
            <a:r>
              <a:rPr lang="ru-RU" sz="12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192881" indent="-192881" algn="just">
              <a:buFont typeface="Wingdings" panose="05000000000000000000" pitchFamily="2" charset="2"/>
              <a:buChar char="ü"/>
            </a:pPr>
            <a:endParaRPr lang="ru-RU" sz="1200" dirty="0">
              <a:solidFill>
                <a:schemeClr val="tx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2881" indent="-192881" algn="just">
              <a:buFont typeface="Wingdings" panose="05000000000000000000" pitchFamily="2" charset="2"/>
              <a:buChar char="ü"/>
            </a:pPr>
            <a:r>
              <a:rPr lang="ru-RU" sz="12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здравоохранения РФ от 10 июля 2019 года 505н </a:t>
            </a:r>
            <a:br>
              <a:rPr lang="ru-RU" sz="12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Порядка передачи от медицинской организации пациенту (его законному представителю) медицинских изделий, предназначенных для поддержания функций органов и систем организма человека, для использования на дому при оказании паллиативной медицинской помощи». (</a:t>
            </a:r>
            <a:r>
              <a:rPr lang="en-US" sz="12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https://base.garant.ru/72767874/</a:t>
            </a:r>
            <a:r>
              <a:rPr lang="ru-RU" sz="12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5850" y="4470072"/>
            <a:ext cx="3245385" cy="219264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88107" y="176565"/>
            <a:ext cx="3156200" cy="6905737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Медицинские организации, оказывающие паллиативную помощь детскому населению </a:t>
            </a:r>
          </a:p>
          <a:p>
            <a:pPr algn="ctr"/>
            <a:r>
              <a:rPr lang="ru-RU" sz="11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Медицинские организации, оказывающие паллиативную помощь детскому населению в стационарных условиях:</a:t>
            </a:r>
          </a:p>
          <a:p>
            <a:pPr marL="192881" indent="-192881" algn="just">
              <a:buFont typeface="Wingdings" panose="05000000000000000000" pitchFamily="2" charset="2"/>
              <a:buChar char="Ø"/>
            </a:pPr>
            <a:r>
              <a:rPr lang="ru-RU" sz="11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ГБУЗ «Областной онкологический диспансер»;   </a:t>
            </a:r>
          </a:p>
          <a:p>
            <a:pPr marL="192881" indent="-192881" algn="just">
              <a:buFont typeface="Wingdings" panose="05000000000000000000" pitchFamily="2" charset="2"/>
              <a:buChar char="Ø"/>
            </a:pPr>
            <a:r>
              <a:rPr lang="ru-RU" sz="11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ГБУЗ «Пензенская областная клиническая больница» им. Н.Ф. Филатова»;    </a:t>
            </a:r>
          </a:p>
          <a:p>
            <a:pPr marL="192881" indent="-192881" algn="just">
              <a:buFont typeface="Wingdings" panose="05000000000000000000" pitchFamily="2" charset="2"/>
              <a:buChar char="Ø"/>
            </a:pPr>
            <a:r>
              <a:rPr lang="ru-RU" sz="11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ГБУЗ «Кузнецкая межрайонная детская больница».</a:t>
            </a:r>
          </a:p>
          <a:p>
            <a:pPr algn="ctr"/>
            <a:r>
              <a:rPr lang="ru-RU" sz="11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Детские выездные патронажные бригады  паллиативной медицинской помощи:</a:t>
            </a:r>
          </a:p>
          <a:p>
            <a:pPr marL="192881" indent="-192881" algn="just">
              <a:buFont typeface="Wingdings" panose="05000000000000000000" pitchFamily="2" charset="2"/>
              <a:buChar char="Ø"/>
            </a:pPr>
            <a:r>
              <a:rPr lang="ru-RU" sz="11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ГБУЗ «Кузнецкая межрайонная детская больница»;     </a:t>
            </a:r>
          </a:p>
          <a:p>
            <a:pPr marL="192881" indent="-192881" algn="just">
              <a:buFont typeface="Wingdings" panose="05000000000000000000" pitchFamily="2" charset="2"/>
              <a:buChar char="Ø"/>
            </a:pPr>
            <a:r>
              <a:rPr lang="ru-RU" sz="11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ГБУЗ «Городская детская поликлиника»;</a:t>
            </a:r>
          </a:p>
          <a:p>
            <a:pPr marL="192881" indent="-192881" algn="just">
              <a:buFont typeface="Wingdings" panose="05000000000000000000" pitchFamily="2" charset="2"/>
              <a:buChar char="Ø"/>
            </a:pPr>
            <a:r>
              <a:rPr lang="ru-RU" sz="11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ГБУЗ «Пензенская областная клиническая больница» им. Н.Ф. Филатова».    </a:t>
            </a:r>
          </a:p>
          <a:p>
            <a:pPr algn="ctr"/>
            <a:r>
              <a:rPr lang="ru-RU" sz="11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Смешанные (детские и взрослые) выездные патронажные бригады  паллиативной медицинской помощи:</a:t>
            </a:r>
          </a:p>
          <a:p>
            <a:pPr marL="192881" indent="-192881" algn="just">
              <a:buFont typeface="Wingdings" panose="05000000000000000000" pitchFamily="2" charset="2"/>
              <a:buChar char="Ø"/>
            </a:pPr>
            <a:r>
              <a:rPr lang="ru-RU" sz="11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ГБУЗ «Каменская межрайонная больница»;</a:t>
            </a:r>
          </a:p>
          <a:p>
            <a:pPr marL="192881" indent="-192881" algn="just">
              <a:buFont typeface="Wingdings" panose="05000000000000000000" pitchFamily="2" charset="2"/>
              <a:buChar char="Ø"/>
            </a:pPr>
            <a:r>
              <a:rPr lang="ru-RU" sz="11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ГБУЗ «Нижнеломовская межрайонная больница»;</a:t>
            </a:r>
          </a:p>
          <a:p>
            <a:pPr marL="192881" indent="-192881" algn="just">
              <a:buFont typeface="Wingdings" panose="05000000000000000000" pitchFamily="2" charset="2"/>
              <a:buChar char="Ø"/>
            </a:pPr>
            <a:r>
              <a:rPr lang="ru-RU" sz="11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ГБУЗ  «Сердобская межрайонная больница им. А.И.Настина»;</a:t>
            </a:r>
          </a:p>
          <a:p>
            <a:pPr marL="192881" indent="-192881" algn="just">
              <a:buFont typeface="Wingdings" panose="05000000000000000000" pitchFamily="2" charset="2"/>
              <a:buChar char="Ø"/>
            </a:pPr>
            <a:r>
              <a:rPr lang="ru-RU" sz="11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ГБУЗ «Пензенская районная больница»;</a:t>
            </a:r>
          </a:p>
          <a:p>
            <a:pPr marL="192881" indent="-192881" algn="just">
              <a:buFont typeface="Wingdings" panose="05000000000000000000" pitchFamily="2" charset="2"/>
              <a:buChar char="Ø"/>
            </a:pPr>
            <a:r>
              <a:rPr lang="ru-RU" sz="11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ГБУЗ «Бессоновская районная больница»;</a:t>
            </a:r>
          </a:p>
          <a:p>
            <a:pPr marL="192881" indent="-192881" algn="just">
              <a:buFont typeface="Wingdings" panose="05000000000000000000" pitchFamily="2" charset="2"/>
              <a:buChar char="Ø"/>
            </a:pPr>
            <a:r>
              <a:rPr lang="ru-RU" sz="1100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ГБУЗ «Никольская районная больница</a:t>
            </a:r>
            <a:r>
              <a:rPr lang="ru-RU" sz="1100" dirty="0" smtClean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endParaRPr lang="ru-RU" sz="800" dirty="0">
              <a:solidFill>
                <a:schemeClr val="tx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интересующие вопросы можно задать по </a:t>
            </a:r>
            <a:r>
              <a:rPr lang="ru-RU" sz="1200" b="1" dirty="0" smtClean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телефонам </a:t>
            </a:r>
            <a:r>
              <a:rPr lang="ru-RU" sz="12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горячей линии </a:t>
            </a:r>
            <a:endParaRPr lang="ru-RU" sz="1200" b="1" dirty="0" smtClean="0">
              <a:solidFill>
                <a:schemeClr val="tx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Минздрава </a:t>
            </a:r>
            <a:r>
              <a:rPr lang="ru-RU" sz="12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Пензенской </a:t>
            </a:r>
            <a:r>
              <a:rPr lang="ru-RU" sz="1200" b="1" dirty="0" smtClean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</a:p>
          <a:p>
            <a:pPr algn="ctr"/>
            <a:r>
              <a:rPr lang="ru-RU" sz="1200" b="1" dirty="0" smtClean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sz="1200" b="1" dirty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(987) 516-98-82 или </a:t>
            </a:r>
            <a:r>
              <a:rPr lang="ru-RU" sz="1200" b="1" dirty="0" smtClean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22-98-82</a:t>
            </a:r>
          </a:p>
          <a:p>
            <a:pPr algn="ctr"/>
            <a:r>
              <a:rPr lang="ru-RU" sz="1200" b="1" dirty="0" smtClean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труда, социальной защиты и демографии Пензенской области</a:t>
            </a:r>
            <a:endParaRPr lang="ru-RU" sz="1200" b="1" dirty="0">
              <a:solidFill>
                <a:schemeClr val="tx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solidFill>
                  <a:schemeClr val="tx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8-800-201-60-86</a:t>
            </a:r>
          </a:p>
          <a:p>
            <a:pPr algn="just"/>
            <a:endParaRPr lang="ru-RU" sz="1100" dirty="0">
              <a:solidFill>
                <a:schemeClr val="tx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69410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407</TotalTime>
  <Words>854</Words>
  <Application>Microsoft Office PowerPoint</Application>
  <PresentationFormat>Произвольный</PresentationFormat>
  <Paragraphs>62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Nikolaeva</dc:creator>
  <cp:lastModifiedBy>1</cp:lastModifiedBy>
  <cp:revision>73</cp:revision>
  <cp:lastPrinted>2020-08-05T05:25:27Z</cp:lastPrinted>
  <dcterms:created xsi:type="dcterms:W3CDTF">2019-07-11T13:19:55Z</dcterms:created>
  <dcterms:modified xsi:type="dcterms:W3CDTF">2020-08-06T06:41:02Z</dcterms:modified>
</cp:coreProperties>
</file>