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</p:sldIdLst>
  <p:sldSz cx="9721850" cy="6858000"/>
  <p:notesSz cx="10236200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262"/>
    <a:srgbClr val="9C365D"/>
    <a:srgbClr val="660033"/>
    <a:srgbClr val="990033"/>
    <a:srgbClr val="1D11BF"/>
    <a:srgbClr val="9900CC"/>
    <a:srgbClr val="7F0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446" y="-102"/>
      </p:cViewPr>
      <p:guideLst>
        <p:guide orient="horz" pos="2160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1" y="2130430"/>
            <a:ext cx="826357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0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3926" y="274643"/>
            <a:ext cx="232581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76" y="274643"/>
            <a:ext cx="681542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2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4406905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473" y="1600205"/>
            <a:ext cx="45706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9124" y="1600205"/>
            <a:ext cx="45706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0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74638"/>
            <a:ext cx="87496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95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7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8567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5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973" y="273055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5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3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600205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6356355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9FDF-D0FB-4992-9BFA-B7CFDD0E8563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6356355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6356355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6D939-07D1-4EA9-8C00-66ADDC83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0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cdn5.vectorstock.com/i/1000x1000/42/04/pregnant-woman-having-a-doctor-visit-in-hospital-vector-79542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b="8087"/>
          <a:stretch/>
        </p:blipFill>
        <p:spPr bwMode="auto">
          <a:xfrm>
            <a:off x="3492772" y="96402"/>
            <a:ext cx="2736305" cy="2612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84159" y="358012"/>
            <a:ext cx="1720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ОРВИ, при котором отмечается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интоксикация с поражением дыхательной, пищеварительной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394" y="2069491"/>
            <a:ext cx="30015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воздушно-капельный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кашле, чихании, разговоре);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воздушно-пылевой (с пылевыми частицами в воздухе);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(через рукопожатия, предметы обихода).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11932" y="96402"/>
            <a:ext cx="2757505" cy="461665"/>
          </a:xfrm>
          <a:prstGeom prst="rect">
            <a:avLst/>
          </a:prstGeom>
          <a:solidFill>
            <a:srgbClr val="1D11B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 беременных </a:t>
            </a:r>
            <a:endParaRPr lang="ru-RU" sz="1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2772" y="2708920"/>
            <a:ext cx="2736305" cy="276999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режим дня беременных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309" y="5324213"/>
            <a:ext cx="2933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ночного сна должна быть не менее 8 – 9 ч.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сном не следует плотно есть.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Комнату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спит беременная, нужно хорошо проветривать, температура в ней не должна быть выше 18 – 19 °С.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Приветствуются занятия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легкими  физическими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упражнениями.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125" y="619622"/>
            <a:ext cx="2854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 за беременными ведется с момента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взятия на учет. </a:t>
            </a:r>
          </a:p>
          <a:p>
            <a:pPr algn="just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плода и будущей мамы.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благополучном течении беременности женщины осматриваются акушером-гинекологом в первой половине беременности - 1 раз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месяц, с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28-й недели, - дважды в месяц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ограничительных мероприятий при посещении женской консультации соблюдайте все меры предосторожности. Во избежание лишних контактов с посторонними людьми связь с врачом поддерживайте по телефону.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3309" y="2989116"/>
            <a:ext cx="291522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крепкого здоровья будущей мамы и малыша питание беременной должно быть полноценным и сбалансированным на протяжении всей беременности.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количество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веществ и энергии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продуктами: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и мясные продукты, птица, рыба, яйца,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Крупы (овсянка, гречка, пшено и др.);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молочные продукты - кефир, ряженка, йогурт, творог, сметана, сливочное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Овощи, зелень, фрукты, ягоды,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соки.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ля разной фигни\56767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19" y="3297278"/>
            <a:ext cx="2426378" cy="34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8179" y="3434474"/>
            <a:ext cx="3001561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особенно опасен для людей, имеющих хронические заболевания сердца и сосудов, легких, онкологические заболевания, сахарный диабет. </a:t>
            </a:r>
          </a:p>
          <a:p>
            <a:pPr lvl="0" algn="just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женщины также входят в группу риска по нескольким причинам:</a:t>
            </a:r>
          </a:p>
          <a:p>
            <a:pPr marL="171450" lvl="0" indent="-171450" algn="just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беременности снижается иммунитет женщины;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вирусная инфекция в первом триместре беременности увеличивает риск осложнений;</a:t>
            </a:r>
          </a:p>
          <a:p>
            <a:pPr marL="171450" lvl="0" indent="-171450" algn="just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риск преждевременных родов;</a:t>
            </a:r>
          </a:p>
          <a:p>
            <a:pPr marL="171450" lvl="0" indent="-171450" algn="just">
              <a:buFontTx/>
              <a:buChar char="-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з-за уменьшения общей ёмкости легких у беременных чаще развивается пневмония;</a:t>
            </a:r>
          </a:p>
          <a:p>
            <a:pPr marL="171450" lvl="0" indent="-171450" algn="just">
              <a:buFontTx/>
              <a:buChar char="-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наличии хронических заболеваний, тяжелое течение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может быть опасно как для женщины, так и для ребенка;</a:t>
            </a:r>
          </a:p>
          <a:p>
            <a:pPr marL="171450" lvl="0" indent="-171450" algn="just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риск инфицирования плода.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437" y="96402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D1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 -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34" y="1815471"/>
            <a:ext cx="2769803" cy="276999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167" y="3159608"/>
            <a:ext cx="2769803" cy="276999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для разной фигни\806e67aaf7cecdc4669853f2289c00f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" y="289977"/>
            <a:ext cx="1584565" cy="17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для разной фигни\30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47" y="906659"/>
            <a:ext cx="1505016" cy="16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6829" y="1845699"/>
            <a:ext cx="3206798" cy="1880761"/>
          </a:xfrm>
          <a:prstGeom prst="rect">
            <a:avLst/>
          </a:prstGeom>
          <a:noFill/>
        </p:spPr>
        <p:txBody>
          <a:bodyPr wrap="square" lIns="94733" tIns="47366" rIns="94733" bIns="47366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1D1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   </a:t>
            </a:r>
          </a:p>
          <a:p>
            <a:pPr algn="ctr"/>
            <a:r>
              <a:rPr lang="ru-RU" sz="2900" b="1" dirty="0" err="1" smtClean="0">
                <a:solidFill>
                  <a:srgbClr val="1D1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900" b="1" dirty="0" smtClean="0">
                <a:solidFill>
                  <a:srgbClr val="1D1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 </a:t>
            </a:r>
          </a:p>
          <a:p>
            <a:pPr algn="ctr"/>
            <a:r>
              <a:rPr lang="ru-RU" sz="2900" b="1" dirty="0" smtClean="0">
                <a:solidFill>
                  <a:srgbClr val="1D1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беременных</a:t>
            </a:r>
            <a:endParaRPr lang="ru-RU" sz="2900" b="1" dirty="0">
              <a:solidFill>
                <a:srgbClr val="1D1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5614" y="149217"/>
            <a:ext cx="2626545" cy="603488"/>
          </a:xfrm>
          <a:prstGeom prst="rect">
            <a:avLst/>
          </a:prstGeom>
          <a:noFill/>
        </p:spPr>
        <p:txBody>
          <a:bodyPr wrap="square" lIns="94733" tIns="47366" rIns="94733" bIns="4736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ПЕНЗЕНСКОЙ ОБЛАСТИ</a:t>
            </a:r>
          </a:p>
        </p:txBody>
      </p:sp>
      <p:pic>
        <p:nvPicPr>
          <p:cNvPr id="9" name="Рисунок 8" descr="http://health.pnzreg.ru/about/photoalbum/ministry_logo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57" y="830563"/>
            <a:ext cx="1023525" cy="9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264734" y="0"/>
            <a:ext cx="3100080" cy="6004967"/>
          </a:xfrm>
          <a:prstGeom prst="rect">
            <a:avLst/>
          </a:prstGeom>
          <a:noFill/>
        </p:spPr>
        <p:txBody>
          <a:bodyPr wrap="square" lIns="94733" tIns="47366" rIns="94733" bIns="47366" rtlCol="0">
            <a:spAutoFit/>
          </a:bodyPr>
          <a:lstStyle/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52705"/>
            <a:ext cx="2836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ограничительных мероприятий исключите, а, если такое невозможно, то максимально ограничьте контакты, особенно с людьми, имеющими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максимального снижения риска инфицирования оставайтесь дома.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проветривайте помещение, не реже 1 раза в день делайте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влажную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уборку с применением дезинфицирующих средств.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чаще мойте руки с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мылом в горячей воде.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доступа к воде и мылу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одноразовые дезинфицирующие салфетки или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санитайзеры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прикасайтесь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 немытыми руками.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– не прикасайтесь к ручкам, перилам, другим предметам и поверхностям в общественных местах и ограничьте приветственные рукопожатия, поцелуи и объятия.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Надевайте одноразовую медицинскую маску в людных местах и транспорте.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Ведите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жизни, высыпайтесь, сбалансированно питайтесь и регулярно занимайтесь физическими упражнениями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своих близких помочь с оплатой коммунальных услуг, приобретением продуктов и необходимых товаров или заказывайте их дистанционно.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домой необходимо тщательно вымыть руки, провести дезинфекцию сумок, телефонов и упаковок продуктов.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503" y="4149080"/>
            <a:ext cx="2592288" cy="1384995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необходимой информации Вы можете обратиться по телефону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Пензенской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(987) 516-98-82 или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22-98-82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964" y="250627"/>
            <a:ext cx="2701211" cy="276999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симптомы заболевания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981" y="1988840"/>
            <a:ext cx="868236" cy="33855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утомляемость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495" y="1305961"/>
            <a:ext cx="1007945" cy="461665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тяжести в грудной клетке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3680" y="573438"/>
            <a:ext cx="2015777" cy="21544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температуры, озноб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4189" y="2058264"/>
            <a:ext cx="715713" cy="33855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мышцах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554" y="2673719"/>
            <a:ext cx="1115098" cy="21544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Заложенность носа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0765" y="974015"/>
            <a:ext cx="864096" cy="21544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сухой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3680" y="2570635"/>
            <a:ext cx="850909" cy="21544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горле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43" y="3002483"/>
            <a:ext cx="274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появились симптомы ОРВИ или другие проблемы со здоровьем, вызывайте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!!!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516" y="296793"/>
            <a:ext cx="2441185" cy="461665"/>
          </a:xfrm>
          <a:prstGeom prst="rect">
            <a:avLst/>
          </a:prstGeom>
          <a:solidFill>
            <a:srgbClr val="1D11B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делать, </a:t>
            </a:r>
          </a:p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заразиться: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3994" y="974015"/>
            <a:ext cx="640134" cy="21544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</a:p>
        </p:txBody>
      </p:sp>
      <p:pic>
        <p:nvPicPr>
          <p:cNvPr id="1037" name="Picture 13" descr="\\MYCLOUDEX2ULTRA\Public\Типография\БРЕМ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63" y="3933056"/>
            <a:ext cx="2127310" cy="27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82109" y="1415125"/>
            <a:ext cx="899875" cy="338554"/>
          </a:xfrm>
          <a:prstGeom prst="rect">
            <a:avLst/>
          </a:prstGeom>
          <a:solidFill>
            <a:srgbClr val="B0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обоняния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 descr="\\MYCLOUDEX2ULTRA\Public\Типография\кюер код\qr-co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25" y="5664715"/>
            <a:ext cx="808549" cy="8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363737" y="5755568"/>
            <a:ext cx="2051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Сканируй QR-код с помощью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телефона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узнай много интересного </a:t>
            </a:r>
          </a:p>
        </p:txBody>
      </p:sp>
      <p:pic>
        <p:nvPicPr>
          <p:cNvPr id="1026" name="Picture 2" descr="\\MYCLOUDEX2ULTRA\Public\Типография\эмблема ПОЦОЗиМ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65" y="881173"/>
            <a:ext cx="918698" cy="9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38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614</Words>
  <Application>Microsoft Office PowerPoint</Application>
  <PresentationFormat>Произвольный</PresentationFormat>
  <Paragraphs>89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Nikolaeva</dc:creator>
  <cp:lastModifiedBy>1</cp:lastModifiedBy>
  <cp:revision>76</cp:revision>
  <cp:lastPrinted>2020-03-30T11:38:25Z</cp:lastPrinted>
  <dcterms:created xsi:type="dcterms:W3CDTF">2020-03-26T05:17:02Z</dcterms:created>
  <dcterms:modified xsi:type="dcterms:W3CDTF">2020-07-23T10:18:35Z</dcterms:modified>
</cp:coreProperties>
</file>